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16"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Lst>
  <p:sldSz cx="9144000" cy="5143500" type="screen16x9"/>
  <p:notesSz cx="6858000" cy="9144000"/>
  <p:embeddedFontLst>
    <p:embeddedFont>
      <p:font typeface="Arvo" panose="02000000000000000000" pitchFamily="2" charset="77"/>
      <p:regular r:id="rId64"/>
      <p:bold r:id="rId65"/>
      <p:italic r:id="rId66"/>
      <p:boldItalic r:id="rId67"/>
    </p:embeddedFont>
    <p:embeddedFont>
      <p:font typeface="Roboto Condensed" panose="02000000000000000000" pitchFamily="2" charset="0"/>
      <p:regular r:id="rId68"/>
      <p:bold r:id="rId69"/>
      <p:italic r:id="rId70"/>
      <p:boldItalic r:id="rId71"/>
    </p:embeddedFont>
    <p:embeddedFont>
      <p:font typeface="Roboto Condensed Light"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8" roundtripDataSignature="AMtx7mh5uH/E5/hwqbDh2mzH+oXL5Oy9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58ABE5-2A9A-42CF-A88C-62A4C83B58C8}">
  <a:tblStyle styleId="{BC58ABE5-2A9A-42CF-A88C-62A4C83B58C8}"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E666059-2B81-4076-976A-64DBC7BA77F1}"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254BCFE-A8FE-4FCA-84C9-14F27C2C35FA}" styleName="Table_2">
    <a:wholeTbl>
      <a:tcTxStyle b="off" i="off">
        <a:font>
          <a:latin typeface="Arial"/>
          <a:ea typeface="Arial"/>
          <a:cs typeface="Arial"/>
        </a:font>
        <a:srgbClr val="26324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9EB"/>
          </a:solidFill>
        </a:fill>
      </a:tcStyle>
    </a:wholeTbl>
    <a:band1H>
      <a:tcTxStyle b="off" i="off"/>
      <a:tcStyle>
        <a:tcBdr/>
        <a:fill>
          <a:solidFill>
            <a:srgbClr val="CDCFD5"/>
          </a:solidFill>
        </a:fill>
      </a:tcStyle>
    </a:band1H>
    <a:band2H>
      <a:tcTxStyle b="off" i="off"/>
      <a:tcStyle>
        <a:tcBdr/>
      </a:tcStyle>
    </a:band2H>
    <a:band1V>
      <a:tcTxStyle b="off" i="off"/>
      <a:tcStyle>
        <a:tcBdr/>
        <a:fill>
          <a:solidFill>
            <a:srgbClr val="CDCFD5"/>
          </a:solidFill>
        </a:fill>
      </a:tcStyle>
    </a:band1V>
    <a:band2V>
      <a:tcTxStyle b="off" i="off"/>
      <a:tcStyle>
        <a:tcBdr/>
      </a:tcStyle>
    </a:band2V>
    <a:lastCol>
      <a:tcTxStyle b="on" i="off">
        <a:font>
          <a:latin typeface="Arial"/>
          <a:ea typeface="Arial"/>
          <a:cs typeface="Arial"/>
        </a:font>
        <a:srgbClr val="FFFFFF"/>
      </a:tcTxStyle>
      <a:tcStyle>
        <a:tcBdr/>
        <a:fill>
          <a:solidFill>
            <a:srgbClr val="3F5378"/>
          </a:solidFill>
        </a:fill>
      </a:tcStyle>
    </a:lastCol>
    <a:firstCol>
      <a:tcTxStyle b="on" i="off">
        <a:font>
          <a:latin typeface="Arial"/>
          <a:ea typeface="Arial"/>
          <a:cs typeface="Arial"/>
        </a:font>
        <a:srgbClr val="FFFFFF"/>
      </a:tcTxStyle>
      <a:tcStyle>
        <a:tcBdr/>
        <a:fill>
          <a:solidFill>
            <a:srgbClr val="3F5378"/>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3F5378"/>
          </a:solidFill>
        </a:fill>
      </a:tcStyle>
    </a:lastRow>
    <a:seCell>
      <a:tcTxStyle b="off" i="off"/>
      <a:tcStyle>
        <a:tcBdr/>
      </a:tcStyle>
    </a:seCell>
    <a:swCell>
      <a:tcTxStyle b="off" i="off"/>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3F5378"/>
          </a:solidFill>
        </a:fill>
      </a:tcStyle>
    </a:firstRow>
    <a:neCell>
      <a:tcTxStyle b="off" i="off"/>
      <a:tcStyle>
        <a:tcBdr/>
      </a:tcStyle>
    </a:neCell>
    <a:nwCell>
      <a:tcTxStyle b="off" i="off"/>
      <a:tcStyle>
        <a:tcBdr/>
      </a:tcStyle>
    </a:nwCell>
  </a:tblStyle>
  <a:tblStyle styleId="{F93A513A-AE09-4F0B-9864-A539542692F7}" styleName="Table_3">
    <a:wholeTbl>
      <a:tcTxStyle b="off" i="off">
        <a:font>
          <a:latin typeface="Arial"/>
          <a:ea typeface="Arial"/>
          <a:cs typeface="Arial"/>
        </a:font>
        <a:srgbClr val="263248"/>
      </a:tcTxStyle>
      <a:tcStyle>
        <a:tcBdr>
          <a:left>
            <a:ln w="12700" cap="flat" cmpd="sng">
              <a:solidFill>
                <a:srgbClr val="263248"/>
              </a:solidFill>
              <a:prstDash val="solid"/>
              <a:round/>
              <a:headEnd type="none" w="sm" len="sm"/>
              <a:tailEnd type="none" w="sm" len="sm"/>
            </a:ln>
          </a:left>
          <a:right>
            <a:ln w="12700" cap="flat" cmpd="sng">
              <a:solidFill>
                <a:srgbClr val="263248"/>
              </a:solidFill>
              <a:prstDash val="solid"/>
              <a:round/>
              <a:headEnd type="none" w="sm" len="sm"/>
              <a:tailEnd type="none" w="sm" len="sm"/>
            </a:ln>
          </a:right>
          <a:top>
            <a:ln w="12700" cap="flat" cmpd="sng">
              <a:solidFill>
                <a:srgbClr val="263248"/>
              </a:solidFill>
              <a:prstDash val="solid"/>
              <a:round/>
              <a:headEnd type="none" w="sm" len="sm"/>
              <a:tailEnd type="none" w="sm" len="sm"/>
            </a:ln>
          </a:top>
          <a:bottom>
            <a:ln w="12700" cap="flat" cmpd="sng">
              <a:solidFill>
                <a:srgbClr val="263248"/>
              </a:solidFill>
              <a:prstDash val="solid"/>
              <a:round/>
              <a:headEnd type="none" w="sm" len="sm"/>
              <a:tailEnd type="none" w="sm" len="sm"/>
            </a:ln>
          </a:bottom>
          <a:insideH>
            <a:ln w="12700" cap="flat" cmpd="sng">
              <a:solidFill>
                <a:srgbClr val="263248"/>
              </a:solidFill>
              <a:prstDash val="solid"/>
              <a:round/>
              <a:headEnd type="none" w="sm" len="sm"/>
              <a:tailEnd type="none" w="sm" len="sm"/>
            </a:ln>
          </a:insideH>
          <a:insideV>
            <a:ln w="12700" cap="flat" cmpd="sng">
              <a:solidFill>
                <a:srgbClr val="263248"/>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41" d="100"/>
          <a:sy n="141"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88715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8" name="Google Shape;69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9" name="Google Shape;739;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Google Shape;753;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7" name="Google Shape;847;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6" name="Google Shape;876;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9" name="Google Shape;889;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5" name="Google Shape;905;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2" name="Google Shape;912;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63"/>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 name="Google Shape;11;p63"/>
          <p:cNvGrpSpPr/>
          <p:nvPr/>
        </p:nvGrpSpPr>
        <p:grpSpPr>
          <a:xfrm>
            <a:off x="0" y="-7088"/>
            <a:ext cx="8661398" cy="5150588"/>
            <a:chOff x="0" y="-7088"/>
            <a:chExt cx="8661398" cy="5150588"/>
          </a:xfrm>
        </p:grpSpPr>
        <p:sp>
          <p:nvSpPr>
            <p:cNvPr id="12" name="Google Shape;12;p6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6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 name="Google Shape;14;p63"/>
          <p:cNvGrpSpPr/>
          <p:nvPr/>
        </p:nvGrpSpPr>
        <p:grpSpPr>
          <a:xfrm rot="10800000" flipH="1">
            <a:off x="1" y="1090763"/>
            <a:ext cx="8847502" cy="2961975"/>
            <a:chOff x="-8178042" y="-4493254"/>
            <a:chExt cx="19483597" cy="6522736"/>
          </a:xfrm>
        </p:grpSpPr>
        <p:sp>
          <p:nvSpPr>
            <p:cNvPr id="15" name="Google Shape;15;p63"/>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 name="Google Shape;16;p6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7" name="Google Shape;17;p63"/>
          <p:cNvGrpSpPr/>
          <p:nvPr/>
        </p:nvGrpSpPr>
        <p:grpSpPr>
          <a:xfrm>
            <a:off x="3677236" y="4278349"/>
            <a:ext cx="5480828" cy="432996"/>
            <a:chOff x="5582265" y="4646738"/>
            <a:chExt cx="5480828" cy="432996"/>
          </a:xfrm>
        </p:grpSpPr>
        <p:sp>
          <p:nvSpPr>
            <p:cNvPr id="18" name="Google Shape;18;p63"/>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63"/>
            <p:cNvGrpSpPr/>
            <p:nvPr/>
          </p:nvGrpSpPr>
          <p:grpSpPr>
            <a:xfrm flipH="1">
              <a:off x="5585232" y="4646738"/>
              <a:ext cx="5477861" cy="304551"/>
              <a:chOff x="-24158748" y="330075"/>
              <a:chExt cx="30568423" cy="1699506"/>
            </a:xfrm>
          </p:grpSpPr>
          <p:sp>
            <p:nvSpPr>
              <p:cNvPr id="20" name="Google Shape;20;p63"/>
              <p:cNvSpPr/>
              <p:nvPr/>
            </p:nvSpPr>
            <p:spPr>
              <a:xfrm>
                <a:off x="-24158748" y="330081"/>
                <a:ext cx="28907999"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3"/>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 name="Google Shape;22;p63"/>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grpSp>
        <p:nvGrpSpPr>
          <p:cNvPr id="24" name="Google Shape;24;p64"/>
          <p:cNvGrpSpPr/>
          <p:nvPr/>
        </p:nvGrpSpPr>
        <p:grpSpPr>
          <a:xfrm rot="10800000">
            <a:off x="-8" y="-2"/>
            <a:ext cx="2202830" cy="670795"/>
            <a:chOff x="5575242" y="4472723"/>
            <a:chExt cx="2202830" cy="670795"/>
          </a:xfrm>
        </p:grpSpPr>
        <p:sp>
          <p:nvSpPr>
            <p:cNvPr id="25" name="Google Shape;25;p64"/>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64"/>
            <p:cNvGrpSpPr/>
            <p:nvPr/>
          </p:nvGrpSpPr>
          <p:grpSpPr>
            <a:xfrm flipH="1">
              <a:off x="5734850" y="4472723"/>
              <a:ext cx="2040837" cy="670795"/>
              <a:chOff x="1297954" y="330075"/>
              <a:chExt cx="5169293" cy="1699506"/>
            </a:xfrm>
          </p:grpSpPr>
          <p:sp>
            <p:nvSpPr>
              <p:cNvPr id="27" name="Google Shape;27;p6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6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64"/>
            <p:cNvGrpSpPr/>
            <p:nvPr/>
          </p:nvGrpSpPr>
          <p:grpSpPr>
            <a:xfrm flipH="1">
              <a:off x="5578209" y="4646738"/>
              <a:ext cx="2199863" cy="304563"/>
              <a:chOff x="-5827153" y="330075"/>
              <a:chExt cx="12276019" cy="1699569"/>
            </a:xfrm>
          </p:grpSpPr>
          <p:sp>
            <p:nvSpPr>
              <p:cNvPr id="30" name="Google Shape;30;p64"/>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64"/>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 name="Google Shape;32;p64"/>
          <p:cNvGrpSpPr/>
          <p:nvPr/>
        </p:nvGrpSpPr>
        <p:grpSpPr>
          <a:xfrm>
            <a:off x="6946842" y="4472723"/>
            <a:ext cx="2202830" cy="670795"/>
            <a:chOff x="5575242" y="4472723"/>
            <a:chExt cx="2202830" cy="670795"/>
          </a:xfrm>
        </p:grpSpPr>
        <p:sp>
          <p:nvSpPr>
            <p:cNvPr id="33" name="Google Shape;33;p6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 name="Google Shape;34;p64"/>
            <p:cNvGrpSpPr/>
            <p:nvPr/>
          </p:nvGrpSpPr>
          <p:grpSpPr>
            <a:xfrm flipH="1">
              <a:off x="5734850" y="4472723"/>
              <a:ext cx="2040837" cy="670795"/>
              <a:chOff x="1297954" y="330075"/>
              <a:chExt cx="5169293" cy="1699506"/>
            </a:xfrm>
          </p:grpSpPr>
          <p:sp>
            <p:nvSpPr>
              <p:cNvPr id="35" name="Google Shape;35;p6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64"/>
            <p:cNvGrpSpPr/>
            <p:nvPr/>
          </p:nvGrpSpPr>
          <p:grpSpPr>
            <a:xfrm flipH="1">
              <a:off x="5578209" y="4646738"/>
              <a:ext cx="2199863" cy="304563"/>
              <a:chOff x="-5827153" y="330075"/>
              <a:chExt cx="12276019" cy="1699569"/>
            </a:xfrm>
          </p:grpSpPr>
          <p:sp>
            <p:nvSpPr>
              <p:cNvPr id="38" name="Google Shape;38;p6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 name="Google Shape;40;p6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5"/>
          <p:cNvGrpSpPr/>
          <p:nvPr/>
        </p:nvGrpSpPr>
        <p:grpSpPr>
          <a:xfrm>
            <a:off x="-4" y="40"/>
            <a:ext cx="7072430" cy="1327315"/>
            <a:chOff x="-4" y="40"/>
            <a:chExt cx="7072430" cy="1327315"/>
          </a:xfrm>
        </p:grpSpPr>
        <p:sp>
          <p:nvSpPr>
            <p:cNvPr id="43" name="Google Shape;43;p6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44" name="Google Shape;44;p65"/>
            <p:cNvGrpSpPr/>
            <p:nvPr/>
          </p:nvGrpSpPr>
          <p:grpSpPr>
            <a:xfrm rot="10800000" flipH="1">
              <a:off x="3" y="40"/>
              <a:ext cx="6756168" cy="1327315"/>
              <a:chOff x="-2168138" y="330075"/>
              <a:chExt cx="8650663" cy="1699506"/>
            </a:xfrm>
          </p:grpSpPr>
          <p:sp>
            <p:nvSpPr>
              <p:cNvPr id="45" name="Google Shape;45;p6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46" name="Google Shape;46;p6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47" name="Google Shape;47;p65"/>
            <p:cNvGrpSpPr/>
            <p:nvPr/>
          </p:nvGrpSpPr>
          <p:grpSpPr>
            <a:xfrm rot="10800000" flipH="1">
              <a:off x="-4" y="381007"/>
              <a:ext cx="7072430" cy="771744"/>
              <a:chOff x="-9092084" y="330075"/>
              <a:chExt cx="15574609" cy="1699501"/>
            </a:xfrm>
          </p:grpSpPr>
          <p:sp>
            <p:nvSpPr>
              <p:cNvPr id="48" name="Google Shape;48;p6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49" name="Google Shape;49;p6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50" name="Google Shape;50;p65"/>
          <p:cNvGrpSpPr/>
          <p:nvPr/>
        </p:nvGrpSpPr>
        <p:grpSpPr>
          <a:xfrm>
            <a:off x="6946842" y="4472723"/>
            <a:ext cx="2202830" cy="670795"/>
            <a:chOff x="5575242" y="4472723"/>
            <a:chExt cx="2202830" cy="670795"/>
          </a:xfrm>
        </p:grpSpPr>
        <p:sp>
          <p:nvSpPr>
            <p:cNvPr id="51" name="Google Shape;51;p6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65"/>
            <p:cNvGrpSpPr/>
            <p:nvPr/>
          </p:nvGrpSpPr>
          <p:grpSpPr>
            <a:xfrm flipH="1">
              <a:off x="5734850" y="4472723"/>
              <a:ext cx="2040837" cy="670795"/>
              <a:chOff x="1297954" y="330075"/>
              <a:chExt cx="5169293" cy="1699506"/>
            </a:xfrm>
          </p:grpSpPr>
          <p:sp>
            <p:nvSpPr>
              <p:cNvPr id="53" name="Google Shape;53;p6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 name="Google Shape;55;p65"/>
            <p:cNvGrpSpPr/>
            <p:nvPr/>
          </p:nvGrpSpPr>
          <p:grpSpPr>
            <a:xfrm flipH="1">
              <a:off x="5578209" y="4646738"/>
              <a:ext cx="2199863" cy="304563"/>
              <a:chOff x="-5827153" y="330075"/>
              <a:chExt cx="12276019" cy="1699569"/>
            </a:xfrm>
          </p:grpSpPr>
          <p:sp>
            <p:nvSpPr>
              <p:cNvPr id="56" name="Google Shape;56;p6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6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8" name="Google Shape;58;p6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59" name="Google Shape;59;p65"/>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60" name="Google Shape;60;p65"/>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61" name="Google Shape;61;p6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2"/>
        <p:cNvGrpSpPr/>
        <p:nvPr/>
      </p:nvGrpSpPr>
      <p:grpSpPr>
        <a:xfrm>
          <a:off x="0" y="0"/>
          <a:ext cx="0" cy="0"/>
          <a:chOff x="0" y="0"/>
          <a:chExt cx="0" cy="0"/>
        </a:xfrm>
      </p:grpSpPr>
      <p:sp>
        <p:nvSpPr>
          <p:cNvPr id="63" name="Google Shape;63;p66"/>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64" name="Google Shape;64;p66"/>
          <p:cNvGrpSpPr/>
          <p:nvPr/>
        </p:nvGrpSpPr>
        <p:grpSpPr>
          <a:xfrm>
            <a:off x="0" y="-7088"/>
            <a:ext cx="8661398" cy="5150588"/>
            <a:chOff x="0" y="-7088"/>
            <a:chExt cx="8661398" cy="5150588"/>
          </a:xfrm>
        </p:grpSpPr>
        <p:sp>
          <p:nvSpPr>
            <p:cNvPr id="65" name="Google Shape;65;p66"/>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6"/>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67" name="Google Shape;67;p66"/>
          <p:cNvGrpSpPr/>
          <p:nvPr/>
        </p:nvGrpSpPr>
        <p:grpSpPr>
          <a:xfrm rot="10800000" flipH="1">
            <a:off x="-2" y="2924826"/>
            <a:ext cx="6589087" cy="2027268"/>
            <a:chOff x="-9894852" y="-4493254"/>
            <a:chExt cx="21200408" cy="6522740"/>
          </a:xfrm>
        </p:grpSpPr>
        <p:sp>
          <p:nvSpPr>
            <p:cNvPr id="68" name="Google Shape;68;p66"/>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69" name="Google Shape;69;p66"/>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70" name="Google Shape;70;p66"/>
          <p:cNvGrpSpPr/>
          <p:nvPr/>
        </p:nvGrpSpPr>
        <p:grpSpPr>
          <a:xfrm>
            <a:off x="6946842" y="4472723"/>
            <a:ext cx="2202830" cy="670795"/>
            <a:chOff x="5575242" y="4472723"/>
            <a:chExt cx="2202830" cy="670795"/>
          </a:xfrm>
        </p:grpSpPr>
        <p:sp>
          <p:nvSpPr>
            <p:cNvPr id="71" name="Google Shape;71;p6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 name="Google Shape;72;p66"/>
            <p:cNvGrpSpPr/>
            <p:nvPr/>
          </p:nvGrpSpPr>
          <p:grpSpPr>
            <a:xfrm flipH="1">
              <a:off x="5734850" y="4472723"/>
              <a:ext cx="2040837" cy="670795"/>
              <a:chOff x="1297954" y="330075"/>
              <a:chExt cx="5169293" cy="1699506"/>
            </a:xfrm>
          </p:grpSpPr>
          <p:sp>
            <p:nvSpPr>
              <p:cNvPr id="73" name="Google Shape;73;p6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 name="Google Shape;75;p66"/>
            <p:cNvGrpSpPr/>
            <p:nvPr/>
          </p:nvGrpSpPr>
          <p:grpSpPr>
            <a:xfrm flipH="1">
              <a:off x="5578209" y="4646738"/>
              <a:ext cx="2199863" cy="304563"/>
              <a:chOff x="-5827153" y="330075"/>
              <a:chExt cx="12276019" cy="1699569"/>
            </a:xfrm>
          </p:grpSpPr>
          <p:sp>
            <p:nvSpPr>
              <p:cNvPr id="76" name="Google Shape;76;p6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8" name="Google Shape;78;p66"/>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9" name="Google Shape;79;p66"/>
          <p:cNvSpPr txBox="1">
            <a:spLocks noGrp="1"/>
          </p:cNvSpPr>
          <p:nvPr>
            <p:ph type="subTitle" idx="1"/>
          </p:nvPr>
        </p:nvSpPr>
        <p:spPr>
          <a:xfrm>
            <a:off x="463525" y="3975449"/>
            <a:ext cx="40944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2000"/>
              <a:buNone/>
              <a:defRPr sz="2000">
                <a:solidFill>
                  <a:schemeClr val="accent5"/>
                </a:solidFill>
              </a:defRPr>
            </a:lvl1pPr>
            <a:lvl2pPr lvl="1" algn="l">
              <a:lnSpc>
                <a:spcPct val="100000"/>
              </a:lnSpc>
              <a:spcBef>
                <a:spcPts val="1000"/>
              </a:spcBef>
              <a:spcAft>
                <a:spcPts val="0"/>
              </a:spcAft>
              <a:buClr>
                <a:schemeClr val="accent5"/>
              </a:buClr>
              <a:buSzPts val="2000"/>
              <a:buNone/>
              <a:defRPr sz="2000">
                <a:solidFill>
                  <a:schemeClr val="accent5"/>
                </a:solidFill>
              </a:defRPr>
            </a:lvl2pPr>
            <a:lvl3pPr lvl="2" algn="l">
              <a:lnSpc>
                <a:spcPct val="100000"/>
              </a:lnSpc>
              <a:spcBef>
                <a:spcPts val="1000"/>
              </a:spcBef>
              <a:spcAft>
                <a:spcPts val="0"/>
              </a:spcAft>
              <a:buClr>
                <a:schemeClr val="accent5"/>
              </a:buClr>
              <a:buSzPts val="2000"/>
              <a:buNone/>
              <a:defRPr sz="2000">
                <a:solidFill>
                  <a:schemeClr val="accent5"/>
                </a:solidFill>
              </a:defRPr>
            </a:lvl3pPr>
            <a:lvl4pPr lvl="3" algn="l">
              <a:lnSpc>
                <a:spcPct val="100000"/>
              </a:lnSpc>
              <a:spcBef>
                <a:spcPts val="1000"/>
              </a:spcBef>
              <a:spcAft>
                <a:spcPts val="0"/>
              </a:spcAft>
              <a:buClr>
                <a:schemeClr val="accent5"/>
              </a:buClr>
              <a:buSzPts val="2000"/>
              <a:buNone/>
              <a:defRPr sz="2000">
                <a:solidFill>
                  <a:schemeClr val="accent5"/>
                </a:solidFill>
              </a:defRPr>
            </a:lvl4pPr>
            <a:lvl5pPr lvl="4" algn="l">
              <a:lnSpc>
                <a:spcPct val="100000"/>
              </a:lnSpc>
              <a:spcBef>
                <a:spcPts val="1000"/>
              </a:spcBef>
              <a:spcAft>
                <a:spcPts val="0"/>
              </a:spcAft>
              <a:buClr>
                <a:schemeClr val="accent5"/>
              </a:buClr>
              <a:buSzPts val="2000"/>
              <a:buNone/>
              <a:defRPr sz="2000">
                <a:solidFill>
                  <a:schemeClr val="accent5"/>
                </a:solidFill>
              </a:defRPr>
            </a:lvl5pPr>
            <a:lvl6pPr lvl="5" algn="l">
              <a:lnSpc>
                <a:spcPct val="100000"/>
              </a:lnSpc>
              <a:spcBef>
                <a:spcPts val="1000"/>
              </a:spcBef>
              <a:spcAft>
                <a:spcPts val="0"/>
              </a:spcAft>
              <a:buClr>
                <a:schemeClr val="accent5"/>
              </a:buClr>
              <a:buSzPts val="2000"/>
              <a:buNone/>
              <a:defRPr sz="2000">
                <a:solidFill>
                  <a:schemeClr val="accent5"/>
                </a:solidFill>
              </a:defRPr>
            </a:lvl6pPr>
            <a:lvl7pPr lvl="6" algn="l">
              <a:lnSpc>
                <a:spcPct val="100000"/>
              </a:lnSpc>
              <a:spcBef>
                <a:spcPts val="1000"/>
              </a:spcBef>
              <a:spcAft>
                <a:spcPts val="0"/>
              </a:spcAft>
              <a:buClr>
                <a:schemeClr val="accent5"/>
              </a:buClr>
              <a:buSzPts val="2000"/>
              <a:buNone/>
              <a:defRPr sz="2000">
                <a:solidFill>
                  <a:schemeClr val="accent5"/>
                </a:solidFill>
              </a:defRPr>
            </a:lvl7pPr>
            <a:lvl8pPr lvl="7" algn="l">
              <a:lnSpc>
                <a:spcPct val="100000"/>
              </a:lnSpc>
              <a:spcBef>
                <a:spcPts val="1000"/>
              </a:spcBef>
              <a:spcAft>
                <a:spcPts val="0"/>
              </a:spcAft>
              <a:buClr>
                <a:schemeClr val="accent5"/>
              </a:buClr>
              <a:buSzPts val="2000"/>
              <a:buNone/>
              <a:defRPr sz="2000">
                <a:solidFill>
                  <a:schemeClr val="accent5"/>
                </a:solidFill>
              </a:defRPr>
            </a:lvl8pPr>
            <a:lvl9pPr lvl="8" algn="l">
              <a:lnSpc>
                <a:spcPct val="100000"/>
              </a:lnSpc>
              <a:spcBef>
                <a:spcPts val="1000"/>
              </a:spcBef>
              <a:spcAft>
                <a:spcPts val="1000"/>
              </a:spcAft>
              <a:buClr>
                <a:schemeClr val="accent5"/>
              </a:buClr>
              <a:buSzPts val="2000"/>
              <a:buNone/>
              <a:defRPr sz="2000">
                <a:solidFill>
                  <a:schemeClr val="accent5"/>
                </a:solidFill>
              </a:defRPr>
            </a:lvl9pPr>
          </a:lstStyle>
          <a:p>
            <a:endParaRPr/>
          </a:p>
        </p:txBody>
      </p:sp>
      <p:sp>
        <p:nvSpPr>
          <p:cNvPr id="80" name="Google Shape;80;p6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1"/>
        <p:cNvGrpSpPr/>
        <p:nvPr/>
      </p:nvGrpSpPr>
      <p:grpSpPr>
        <a:xfrm>
          <a:off x="0" y="0"/>
          <a:ext cx="0" cy="0"/>
          <a:chOff x="0" y="0"/>
          <a:chExt cx="0" cy="0"/>
        </a:xfrm>
      </p:grpSpPr>
      <p:grpSp>
        <p:nvGrpSpPr>
          <p:cNvPr id="82" name="Google Shape;82;p67"/>
          <p:cNvGrpSpPr/>
          <p:nvPr/>
        </p:nvGrpSpPr>
        <p:grpSpPr>
          <a:xfrm>
            <a:off x="6946842" y="4472723"/>
            <a:ext cx="2202830" cy="670795"/>
            <a:chOff x="5575242" y="4472723"/>
            <a:chExt cx="2202830" cy="670795"/>
          </a:xfrm>
        </p:grpSpPr>
        <p:sp>
          <p:nvSpPr>
            <p:cNvPr id="83" name="Google Shape;83;p6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 name="Google Shape;84;p67"/>
            <p:cNvGrpSpPr/>
            <p:nvPr/>
          </p:nvGrpSpPr>
          <p:grpSpPr>
            <a:xfrm flipH="1">
              <a:off x="5734850" y="4472723"/>
              <a:ext cx="2040837" cy="670795"/>
              <a:chOff x="1297954" y="330075"/>
              <a:chExt cx="5169293" cy="1699506"/>
            </a:xfrm>
          </p:grpSpPr>
          <p:sp>
            <p:nvSpPr>
              <p:cNvPr id="85" name="Google Shape;85;p6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6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 name="Google Shape;87;p67"/>
            <p:cNvGrpSpPr/>
            <p:nvPr/>
          </p:nvGrpSpPr>
          <p:grpSpPr>
            <a:xfrm flipH="1">
              <a:off x="5578209" y="4646738"/>
              <a:ext cx="2199863" cy="304563"/>
              <a:chOff x="-5827153" y="330075"/>
              <a:chExt cx="12276019" cy="1699569"/>
            </a:xfrm>
          </p:grpSpPr>
          <p:sp>
            <p:nvSpPr>
              <p:cNvPr id="88" name="Google Shape;88;p6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6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0" name="Google Shape;90;p67"/>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91" name="Google Shape;91;p67"/>
          <p:cNvGrpSpPr/>
          <p:nvPr/>
        </p:nvGrpSpPr>
        <p:grpSpPr>
          <a:xfrm>
            <a:off x="0" y="-7088"/>
            <a:ext cx="8661398" cy="5150588"/>
            <a:chOff x="0" y="-7088"/>
            <a:chExt cx="8661398" cy="5150588"/>
          </a:xfrm>
        </p:grpSpPr>
        <p:sp>
          <p:nvSpPr>
            <p:cNvPr id="92" name="Google Shape;92;p67"/>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7"/>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94" name="Google Shape;94;p67"/>
          <p:cNvGrpSpPr/>
          <p:nvPr/>
        </p:nvGrpSpPr>
        <p:grpSpPr>
          <a:xfrm rot="10800000" flipH="1">
            <a:off x="1" y="1090763"/>
            <a:ext cx="8847502" cy="2961975"/>
            <a:chOff x="-8178042" y="-4493254"/>
            <a:chExt cx="19483597" cy="6522736"/>
          </a:xfrm>
        </p:grpSpPr>
        <p:sp>
          <p:nvSpPr>
            <p:cNvPr id="95" name="Google Shape;95;p67"/>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96" name="Google Shape;96;p67"/>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sp>
        <p:nvSpPr>
          <p:cNvPr id="97" name="Google Shape;97;p67"/>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FFFFF"/>
              </a:buClr>
              <a:buSzPts val="3000"/>
              <a:buChar char="▰"/>
              <a:defRPr sz="3000" i="1">
                <a:solidFill>
                  <a:srgbClr val="FFFFFF"/>
                </a:solidFill>
              </a:defRPr>
            </a:lvl1pPr>
            <a:lvl2pPr marL="914400" lvl="1" indent="-419100" algn="l">
              <a:lnSpc>
                <a:spcPct val="100000"/>
              </a:lnSpc>
              <a:spcBef>
                <a:spcPts val="480"/>
              </a:spcBef>
              <a:spcAft>
                <a:spcPts val="0"/>
              </a:spcAft>
              <a:buClr>
                <a:srgbClr val="FFFFFF"/>
              </a:buClr>
              <a:buSzPts val="3000"/>
              <a:buChar char="▻"/>
              <a:defRPr sz="3000" i="1">
                <a:solidFill>
                  <a:srgbClr val="FFFFFF"/>
                </a:solidFill>
              </a:defRPr>
            </a:lvl2pPr>
            <a:lvl3pPr marL="1371600" lvl="2" indent="-419100" algn="l">
              <a:lnSpc>
                <a:spcPct val="100000"/>
              </a:lnSpc>
              <a:spcBef>
                <a:spcPts val="480"/>
              </a:spcBef>
              <a:spcAft>
                <a:spcPts val="0"/>
              </a:spcAft>
              <a:buClr>
                <a:srgbClr val="FFFFFF"/>
              </a:buClr>
              <a:buSzPts val="3000"/>
              <a:buChar char="▻"/>
              <a:defRPr sz="3000" i="1">
                <a:solidFill>
                  <a:srgbClr val="FFFFFF"/>
                </a:solidFill>
              </a:defRPr>
            </a:lvl3pPr>
            <a:lvl4pPr marL="1828800" lvl="3" indent="-419100" algn="l">
              <a:lnSpc>
                <a:spcPct val="100000"/>
              </a:lnSpc>
              <a:spcBef>
                <a:spcPts val="360"/>
              </a:spcBef>
              <a:spcAft>
                <a:spcPts val="0"/>
              </a:spcAft>
              <a:buClr>
                <a:srgbClr val="FFFFFF"/>
              </a:buClr>
              <a:buSzPts val="3000"/>
              <a:buChar char="▻"/>
              <a:defRPr sz="3000" i="1">
                <a:solidFill>
                  <a:srgbClr val="FFFFFF"/>
                </a:solidFill>
              </a:defRPr>
            </a:lvl4pPr>
            <a:lvl5pPr marL="2286000" lvl="4" indent="-419100" algn="l">
              <a:lnSpc>
                <a:spcPct val="100000"/>
              </a:lnSpc>
              <a:spcBef>
                <a:spcPts val="360"/>
              </a:spcBef>
              <a:spcAft>
                <a:spcPts val="0"/>
              </a:spcAft>
              <a:buClr>
                <a:srgbClr val="FFFFFF"/>
              </a:buClr>
              <a:buSzPts val="3000"/>
              <a:buChar char="▻"/>
              <a:defRPr sz="3000" i="1">
                <a:solidFill>
                  <a:srgbClr val="FFFFFF"/>
                </a:solidFill>
              </a:defRPr>
            </a:lvl5pPr>
            <a:lvl6pPr marL="2743200" lvl="5" indent="-419100" algn="l">
              <a:lnSpc>
                <a:spcPct val="100000"/>
              </a:lnSpc>
              <a:spcBef>
                <a:spcPts val="360"/>
              </a:spcBef>
              <a:spcAft>
                <a:spcPts val="0"/>
              </a:spcAft>
              <a:buClr>
                <a:srgbClr val="FFFFFF"/>
              </a:buClr>
              <a:buSzPts val="3000"/>
              <a:buChar char="▻"/>
              <a:defRPr sz="3000" i="1">
                <a:solidFill>
                  <a:srgbClr val="FFFFFF"/>
                </a:solidFill>
              </a:defRPr>
            </a:lvl6pPr>
            <a:lvl7pPr marL="3200400" lvl="6" indent="-419100" algn="l">
              <a:lnSpc>
                <a:spcPct val="100000"/>
              </a:lnSpc>
              <a:spcBef>
                <a:spcPts val="360"/>
              </a:spcBef>
              <a:spcAft>
                <a:spcPts val="0"/>
              </a:spcAft>
              <a:buClr>
                <a:srgbClr val="FFFFFF"/>
              </a:buClr>
              <a:buSzPts val="3000"/>
              <a:buChar char="▻"/>
              <a:defRPr sz="3000" i="1">
                <a:solidFill>
                  <a:srgbClr val="FFFFFF"/>
                </a:solidFill>
              </a:defRPr>
            </a:lvl7pPr>
            <a:lvl8pPr marL="3657600" lvl="7" indent="-419100" algn="l">
              <a:lnSpc>
                <a:spcPct val="100000"/>
              </a:lnSpc>
              <a:spcBef>
                <a:spcPts val="360"/>
              </a:spcBef>
              <a:spcAft>
                <a:spcPts val="0"/>
              </a:spcAft>
              <a:buClr>
                <a:srgbClr val="FFFFFF"/>
              </a:buClr>
              <a:buSzPts val="3000"/>
              <a:buChar char="▻"/>
              <a:defRPr sz="3000" i="1">
                <a:solidFill>
                  <a:srgbClr val="FFFFFF"/>
                </a:solidFill>
              </a:defRPr>
            </a:lvl8pPr>
            <a:lvl9pPr marL="4114800" lvl="8" indent="-419100" algn="l">
              <a:lnSpc>
                <a:spcPct val="100000"/>
              </a:lnSpc>
              <a:spcBef>
                <a:spcPts val="360"/>
              </a:spcBef>
              <a:spcAft>
                <a:spcPts val="0"/>
              </a:spcAft>
              <a:buClr>
                <a:srgbClr val="FFFFFF"/>
              </a:buClr>
              <a:buSzPts val="3000"/>
              <a:buChar char="▻"/>
              <a:defRPr sz="3000" i="1">
                <a:solidFill>
                  <a:srgbClr val="FFFFFF"/>
                </a:solidFill>
              </a:defRPr>
            </a:lvl9pPr>
          </a:lstStyle>
          <a:p>
            <a:endParaRPr/>
          </a:p>
        </p:txBody>
      </p:sp>
      <p:sp>
        <p:nvSpPr>
          <p:cNvPr id="98" name="Google Shape;98;p67"/>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accent5"/>
                </a:solidFill>
                <a:latin typeface="Arial"/>
                <a:ea typeface="Arial"/>
                <a:cs typeface="Arial"/>
                <a:sym typeface="Arial"/>
              </a:rPr>
              <a:t>“</a:t>
            </a:r>
            <a:endParaRPr sz="7200" b="1" i="0" u="none" strike="noStrike" cap="none">
              <a:solidFill>
                <a:schemeClr val="accent5"/>
              </a:solidFill>
              <a:latin typeface="Arial"/>
              <a:ea typeface="Arial"/>
              <a:cs typeface="Arial"/>
              <a:sym typeface="Arial"/>
            </a:endParaRPr>
          </a:p>
        </p:txBody>
      </p:sp>
      <p:sp>
        <p:nvSpPr>
          <p:cNvPr id="99" name="Google Shape;99;p6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0"/>
        <p:cNvGrpSpPr/>
        <p:nvPr/>
      </p:nvGrpSpPr>
      <p:grpSpPr>
        <a:xfrm>
          <a:off x="0" y="0"/>
          <a:ext cx="0" cy="0"/>
          <a:chOff x="0" y="0"/>
          <a:chExt cx="0" cy="0"/>
        </a:xfrm>
      </p:grpSpPr>
      <p:grpSp>
        <p:nvGrpSpPr>
          <p:cNvPr id="101" name="Google Shape;101;p68"/>
          <p:cNvGrpSpPr/>
          <p:nvPr/>
        </p:nvGrpSpPr>
        <p:grpSpPr>
          <a:xfrm>
            <a:off x="6946842" y="4472723"/>
            <a:ext cx="2202830" cy="670795"/>
            <a:chOff x="5575242" y="4472723"/>
            <a:chExt cx="2202830" cy="670795"/>
          </a:xfrm>
        </p:grpSpPr>
        <p:sp>
          <p:nvSpPr>
            <p:cNvPr id="102" name="Google Shape;102;p6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 name="Google Shape;103;p68"/>
            <p:cNvGrpSpPr/>
            <p:nvPr/>
          </p:nvGrpSpPr>
          <p:grpSpPr>
            <a:xfrm flipH="1">
              <a:off x="5734850" y="4472723"/>
              <a:ext cx="2040837" cy="670795"/>
              <a:chOff x="1297954" y="330075"/>
              <a:chExt cx="5169293" cy="1699506"/>
            </a:xfrm>
          </p:grpSpPr>
          <p:sp>
            <p:nvSpPr>
              <p:cNvPr id="104" name="Google Shape;104;p6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6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 name="Google Shape;106;p68"/>
            <p:cNvGrpSpPr/>
            <p:nvPr/>
          </p:nvGrpSpPr>
          <p:grpSpPr>
            <a:xfrm flipH="1">
              <a:off x="5578209" y="4646738"/>
              <a:ext cx="2199863" cy="304563"/>
              <a:chOff x="-5827153" y="330075"/>
              <a:chExt cx="12276019" cy="1699569"/>
            </a:xfrm>
          </p:grpSpPr>
          <p:sp>
            <p:nvSpPr>
              <p:cNvPr id="107" name="Google Shape;107;p6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6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9" name="Google Shape;109;p68"/>
          <p:cNvGrpSpPr/>
          <p:nvPr/>
        </p:nvGrpSpPr>
        <p:grpSpPr>
          <a:xfrm>
            <a:off x="-4" y="40"/>
            <a:ext cx="7072430" cy="1327315"/>
            <a:chOff x="-4" y="40"/>
            <a:chExt cx="7072430" cy="1327315"/>
          </a:xfrm>
        </p:grpSpPr>
        <p:sp>
          <p:nvSpPr>
            <p:cNvPr id="110" name="Google Shape;110;p6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1" name="Google Shape;111;p68"/>
            <p:cNvGrpSpPr/>
            <p:nvPr/>
          </p:nvGrpSpPr>
          <p:grpSpPr>
            <a:xfrm rot="10800000" flipH="1">
              <a:off x="3" y="40"/>
              <a:ext cx="6756168" cy="1327315"/>
              <a:chOff x="-2168138" y="330075"/>
              <a:chExt cx="8650663" cy="1699506"/>
            </a:xfrm>
          </p:grpSpPr>
          <p:sp>
            <p:nvSpPr>
              <p:cNvPr id="112" name="Google Shape;112;p6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13" name="Google Shape;113;p6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14" name="Google Shape;114;p68"/>
            <p:cNvGrpSpPr/>
            <p:nvPr/>
          </p:nvGrpSpPr>
          <p:grpSpPr>
            <a:xfrm rot="10800000" flipH="1">
              <a:off x="-4" y="381007"/>
              <a:ext cx="7072430" cy="771744"/>
              <a:chOff x="-9092084" y="330075"/>
              <a:chExt cx="15574609" cy="1699501"/>
            </a:xfrm>
          </p:grpSpPr>
          <p:sp>
            <p:nvSpPr>
              <p:cNvPr id="115" name="Google Shape;115;p6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16" name="Google Shape;116;p6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sp>
        <p:nvSpPr>
          <p:cNvPr id="117" name="Google Shape;117;p68"/>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8" name="Google Shape;118;p68"/>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1000"/>
              </a:spcBef>
              <a:spcAft>
                <a:spcPts val="0"/>
              </a:spcAft>
              <a:buSzPts val="2400"/>
              <a:buChar char="▻"/>
              <a:defRPr/>
            </a:lvl2pPr>
            <a:lvl3pPr marL="1371600" lvl="2" indent="-381000" algn="l">
              <a:lnSpc>
                <a:spcPct val="100000"/>
              </a:lnSpc>
              <a:spcBef>
                <a:spcPts val="1000"/>
              </a:spcBef>
              <a:spcAft>
                <a:spcPts val="0"/>
              </a:spcAft>
              <a:buSzPts val="2400"/>
              <a:buChar char="▻"/>
              <a:defRPr/>
            </a:lvl3pPr>
            <a:lvl4pPr marL="1828800" lvl="3" indent="-381000" algn="l">
              <a:lnSpc>
                <a:spcPct val="100000"/>
              </a:lnSpc>
              <a:spcBef>
                <a:spcPts val="1000"/>
              </a:spcBef>
              <a:spcAft>
                <a:spcPts val="0"/>
              </a:spcAft>
              <a:buSzPts val="2400"/>
              <a:buChar char="▻"/>
              <a:defRPr/>
            </a:lvl4pPr>
            <a:lvl5pPr marL="2286000" lvl="4" indent="-381000" algn="l">
              <a:lnSpc>
                <a:spcPct val="100000"/>
              </a:lnSpc>
              <a:spcBef>
                <a:spcPts val="1000"/>
              </a:spcBef>
              <a:spcAft>
                <a:spcPts val="0"/>
              </a:spcAft>
              <a:buSzPts val="2400"/>
              <a:buChar char="▻"/>
              <a:defRPr/>
            </a:lvl5pPr>
            <a:lvl6pPr marL="2743200" lvl="5" indent="-381000" algn="l">
              <a:lnSpc>
                <a:spcPct val="100000"/>
              </a:lnSpc>
              <a:spcBef>
                <a:spcPts val="1000"/>
              </a:spcBef>
              <a:spcAft>
                <a:spcPts val="0"/>
              </a:spcAft>
              <a:buSzPts val="2400"/>
              <a:buChar char="▻"/>
              <a:defRPr/>
            </a:lvl6pPr>
            <a:lvl7pPr marL="3200400" lvl="6" indent="-381000" algn="l">
              <a:lnSpc>
                <a:spcPct val="100000"/>
              </a:lnSpc>
              <a:spcBef>
                <a:spcPts val="1000"/>
              </a:spcBef>
              <a:spcAft>
                <a:spcPts val="0"/>
              </a:spcAft>
              <a:buSzPts val="2400"/>
              <a:buChar char="▻"/>
              <a:defRPr/>
            </a:lvl7pPr>
            <a:lvl8pPr marL="3657600" lvl="7" indent="-381000" algn="l">
              <a:lnSpc>
                <a:spcPct val="100000"/>
              </a:lnSpc>
              <a:spcBef>
                <a:spcPts val="1000"/>
              </a:spcBef>
              <a:spcAft>
                <a:spcPts val="0"/>
              </a:spcAft>
              <a:buSzPts val="2400"/>
              <a:buChar char="▻"/>
              <a:defRPr/>
            </a:lvl8pPr>
            <a:lvl9pPr marL="4114800" lvl="8" indent="-381000" algn="l">
              <a:lnSpc>
                <a:spcPct val="100000"/>
              </a:lnSpc>
              <a:spcBef>
                <a:spcPts val="1000"/>
              </a:spcBef>
              <a:spcAft>
                <a:spcPts val="1000"/>
              </a:spcAft>
              <a:buSzPts val="2400"/>
              <a:buChar char="▻"/>
              <a:defRPr/>
            </a:lvl9pPr>
          </a:lstStyle>
          <a:p>
            <a:endParaRPr/>
          </a:p>
        </p:txBody>
      </p:sp>
      <p:sp>
        <p:nvSpPr>
          <p:cNvPr id="119" name="Google Shape;119;p6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20"/>
        <p:cNvGrpSpPr/>
        <p:nvPr/>
      </p:nvGrpSpPr>
      <p:grpSpPr>
        <a:xfrm>
          <a:off x="0" y="0"/>
          <a:ext cx="0" cy="0"/>
          <a:chOff x="0" y="0"/>
          <a:chExt cx="0" cy="0"/>
        </a:xfrm>
      </p:grpSpPr>
      <p:grpSp>
        <p:nvGrpSpPr>
          <p:cNvPr id="121" name="Google Shape;121;p69"/>
          <p:cNvGrpSpPr/>
          <p:nvPr/>
        </p:nvGrpSpPr>
        <p:grpSpPr>
          <a:xfrm>
            <a:off x="-4" y="40"/>
            <a:ext cx="7072430" cy="1327315"/>
            <a:chOff x="-4" y="40"/>
            <a:chExt cx="7072430" cy="1327315"/>
          </a:xfrm>
        </p:grpSpPr>
        <p:sp>
          <p:nvSpPr>
            <p:cNvPr id="122" name="Google Shape;122;p69"/>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23" name="Google Shape;123;p69"/>
            <p:cNvGrpSpPr/>
            <p:nvPr/>
          </p:nvGrpSpPr>
          <p:grpSpPr>
            <a:xfrm rot="10800000" flipH="1">
              <a:off x="3" y="40"/>
              <a:ext cx="6756168" cy="1327315"/>
              <a:chOff x="-2168138" y="330075"/>
              <a:chExt cx="8650663" cy="1699506"/>
            </a:xfrm>
          </p:grpSpPr>
          <p:sp>
            <p:nvSpPr>
              <p:cNvPr id="124" name="Google Shape;124;p69"/>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25" name="Google Shape;125;p69"/>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26" name="Google Shape;126;p69"/>
            <p:cNvGrpSpPr/>
            <p:nvPr/>
          </p:nvGrpSpPr>
          <p:grpSpPr>
            <a:xfrm rot="10800000" flipH="1">
              <a:off x="-4" y="381007"/>
              <a:ext cx="7072430" cy="771744"/>
              <a:chOff x="-9092084" y="330075"/>
              <a:chExt cx="15574609" cy="1699501"/>
            </a:xfrm>
          </p:grpSpPr>
          <p:sp>
            <p:nvSpPr>
              <p:cNvPr id="127" name="Google Shape;127;p69"/>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28" name="Google Shape;128;p69"/>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29" name="Google Shape;129;p69"/>
          <p:cNvGrpSpPr/>
          <p:nvPr/>
        </p:nvGrpSpPr>
        <p:grpSpPr>
          <a:xfrm>
            <a:off x="6946842" y="4472723"/>
            <a:ext cx="2202830" cy="670795"/>
            <a:chOff x="5575242" y="4472723"/>
            <a:chExt cx="2202830" cy="670795"/>
          </a:xfrm>
        </p:grpSpPr>
        <p:sp>
          <p:nvSpPr>
            <p:cNvPr id="130" name="Google Shape;130;p69"/>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1" name="Google Shape;131;p69"/>
            <p:cNvGrpSpPr/>
            <p:nvPr/>
          </p:nvGrpSpPr>
          <p:grpSpPr>
            <a:xfrm flipH="1">
              <a:off x="5734850" y="4472723"/>
              <a:ext cx="2040837" cy="670795"/>
              <a:chOff x="1297954" y="330075"/>
              <a:chExt cx="5169293" cy="1699506"/>
            </a:xfrm>
          </p:grpSpPr>
          <p:sp>
            <p:nvSpPr>
              <p:cNvPr id="132" name="Google Shape;132;p6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6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 name="Google Shape;134;p69"/>
            <p:cNvGrpSpPr/>
            <p:nvPr/>
          </p:nvGrpSpPr>
          <p:grpSpPr>
            <a:xfrm flipH="1">
              <a:off x="5578209" y="4646738"/>
              <a:ext cx="2199863" cy="304563"/>
              <a:chOff x="-5827153" y="330075"/>
              <a:chExt cx="12276019" cy="1699569"/>
            </a:xfrm>
          </p:grpSpPr>
          <p:sp>
            <p:nvSpPr>
              <p:cNvPr id="135" name="Google Shape;135;p69"/>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69"/>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7" name="Google Shape;137;p6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38" name="Google Shape;138;p69"/>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39" name="Google Shape;139;p69"/>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40" name="Google Shape;140;p69"/>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41" name="Google Shape;141;p6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grpSp>
        <p:nvGrpSpPr>
          <p:cNvPr id="143" name="Google Shape;143;p70"/>
          <p:cNvGrpSpPr/>
          <p:nvPr/>
        </p:nvGrpSpPr>
        <p:grpSpPr>
          <a:xfrm>
            <a:off x="-4" y="40"/>
            <a:ext cx="7072430" cy="1327315"/>
            <a:chOff x="-4" y="40"/>
            <a:chExt cx="7072430" cy="1327315"/>
          </a:xfrm>
        </p:grpSpPr>
        <p:sp>
          <p:nvSpPr>
            <p:cNvPr id="144" name="Google Shape;144;p70"/>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45" name="Google Shape;145;p70"/>
            <p:cNvGrpSpPr/>
            <p:nvPr/>
          </p:nvGrpSpPr>
          <p:grpSpPr>
            <a:xfrm rot="10800000" flipH="1">
              <a:off x="3" y="40"/>
              <a:ext cx="6756168" cy="1327315"/>
              <a:chOff x="-2168138" y="330075"/>
              <a:chExt cx="8650663" cy="1699506"/>
            </a:xfrm>
          </p:grpSpPr>
          <p:sp>
            <p:nvSpPr>
              <p:cNvPr id="146" name="Google Shape;146;p70"/>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7" name="Google Shape;147;p70"/>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8" name="Google Shape;148;p70"/>
            <p:cNvGrpSpPr/>
            <p:nvPr/>
          </p:nvGrpSpPr>
          <p:grpSpPr>
            <a:xfrm rot="10800000" flipH="1">
              <a:off x="-4" y="381007"/>
              <a:ext cx="7072430" cy="771744"/>
              <a:chOff x="-9092084" y="330075"/>
              <a:chExt cx="15574609" cy="1699501"/>
            </a:xfrm>
          </p:grpSpPr>
          <p:sp>
            <p:nvSpPr>
              <p:cNvPr id="149" name="Google Shape;149;p70"/>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50" name="Google Shape;150;p70"/>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51" name="Google Shape;151;p70"/>
          <p:cNvGrpSpPr/>
          <p:nvPr/>
        </p:nvGrpSpPr>
        <p:grpSpPr>
          <a:xfrm>
            <a:off x="6946842" y="4472723"/>
            <a:ext cx="2202830" cy="670795"/>
            <a:chOff x="5575242" y="4472723"/>
            <a:chExt cx="2202830" cy="670795"/>
          </a:xfrm>
        </p:grpSpPr>
        <p:sp>
          <p:nvSpPr>
            <p:cNvPr id="152" name="Google Shape;152;p7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 name="Google Shape;153;p70"/>
            <p:cNvGrpSpPr/>
            <p:nvPr/>
          </p:nvGrpSpPr>
          <p:grpSpPr>
            <a:xfrm flipH="1">
              <a:off x="5734850" y="4472723"/>
              <a:ext cx="2040837" cy="670795"/>
              <a:chOff x="1297954" y="330075"/>
              <a:chExt cx="5169293" cy="1699506"/>
            </a:xfrm>
          </p:grpSpPr>
          <p:sp>
            <p:nvSpPr>
              <p:cNvPr id="154" name="Google Shape;154;p7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7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 name="Google Shape;156;p70"/>
            <p:cNvGrpSpPr/>
            <p:nvPr/>
          </p:nvGrpSpPr>
          <p:grpSpPr>
            <a:xfrm flipH="1">
              <a:off x="5578209" y="4646738"/>
              <a:ext cx="2199863" cy="304563"/>
              <a:chOff x="-5827153" y="330075"/>
              <a:chExt cx="12276019" cy="1699569"/>
            </a:xfrm>
          </p:grpSpPr>
          <p:sp>
            <p:nvSpPr>
              <p:cNvPr id="157" name="Google Shape;157;p7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7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9" name="Google Shape;159;p7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0" name="Google Shape;160;p7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6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a:p>
        </p:txBody>
      </p:sp>
      <p:sp>
        <p:nvSpPr>
          <p:cNvPr id="7" name="Google Shape;7;p62"/>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6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30.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slide" Target="slide25.xml"/><Relationship Id="rId5" Type="http://schemas.openxmlformats.org/officeDocument/2006/relationships/slide" Target="slide22.xml"/><Relationship Id="rId4" Type="http://schemas.openxmlformats.org/officeDocument/2006/relationships/slide" Target="slide2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slide" Target="slide18.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slide" Target="slide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ingstat.gov.s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QF603</a:t>
            </a:r>
            <a:endParaRPr/>
          </a:p>
          <a:p>
            <a:pPr marL="0" lvl="0" indent="0" algn="l" rtl="0">
              <a:lnSpc>
                <a:spcPct val="100000"/>
              </a:lnSpc>
              <a:spcBef>
                <a:spcPts val="0"/>
              </a:spcBef>
              <a:spcAft>
                <a:spcPts val="0"/>
              </a:spcAft>
              <a:buSzPts val="4800"/>
              <a:buNone/>
            </a:pPr>
            <a:r>
              <a:rPr lang="en"/>
              <a:t>Project </a:t>
            </a:r>
            <a:endParaRPr/>
          </a:p>
          <a:p>
            <a:pPr marL="0" lvl="0" indent="0" algn="l" rtl="0">
              <a:lnSpc>
                <a:spcPct val="100000"/>
              </a:lnSpc>
              <a:spcBef>
                <a:spcPts val="0"/>
              </a:spcBef>
              <a:spcAft>
                <a:spcPts val="0"/>
              </a:spcAft>
              <a:buSzPts val="4800"/>
              <a:buNone/>
            </a:pPr>
            <a:r>
              <a:rPr lang="en"/>
              <a:t>Presentation</a:t>
            </a:r>
            <a:endParaRPr/>
          </a:p>
        </p:txBody>
      </p:sp>
      <p:sp>
        <p:nvSpPr>
          <p:cNvPr id="166" name="Google Shape;166;p1"/>
          <p:cNvSpPr txBox="1"/>
          <p:nvPr/>
        </p:nvSpPr>
        <p:spPr>
          <a:xfrm>
            <a:off x="4051950" y="4200650"/>
            <a:ext cx="7922100" cy="84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Roboto Condensed"/>
                <a:ea typeface="Roboto Condensed"/>
                <a:cs typeface="Roboto Condensed"/>
                <a:sym typeface="Roboto Condensed"/>
              </a:rPr>
              <a:t>Group Members:</a:t>
            </a:r>
            <a:endParaRPr sz="1700" b="1" i="0" u="none" strike="noStrike" cap="none">
              <a:solidFill>
                <a:srgbClr val="000000"/>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Roboto Condensed"/>
                <a:ea typeface="Roboto Condensed"/>
                <a:cs typeface="Roboto Condensed"/>
                <a:sym typeface="Roboto Condensed"/>
              </a:rPr>
              <a:t>Chee Han Boon, Xu Yue, Yan Siyue, You Yuquan, </a:t>
            </a:r>
            <a:endParaRPr sz="1700" b="1" i="0" u="none" strike="noStrike" cap="none">
              <a:solidFill>
                <a:srgbClr val="000000"/>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Roboto Condensed"/>
                <a:ea typeface="Roboto Condensed"/>
                <a:cs typeface="Roboto Condensed"/>
                <a:sym typeface="Roboto Condensed"/>
              </a:rPr>
              <a:t>Zeng Chengjiali, Zhao Enping</a:t>
            </a:r>
            <a:endParaRPr sz="1700" b="1" i="0" u="none" strike="noStrike" cap="none">
              <a:solidFill>
                <a:srgbClr val="000000"/>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1"/>
          <p:cNvSpPr txBox="1">
            <a:spLocks noGrp="1"/>
          </p:cNvSpPr>
          <p:nvPr>
            <p:ph type="title"/>
          </p:nvPr>
        </p:nvSpPr>
        <p:spPr>
          <a:xfrm>
            <a:off x="1104350" y="40672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TIME SERIES MODELS</a:t>
            </a:r>
            <a:endParaRPr/>
          </a:p>
        </p:txBody>
      </p:sp>
      <p:sp>
        <p:nvSpPr>
          <p:cNvPr id="251" name="Google Shape;251;p11"/>
          <p:cNvSpPr txBox="1">
            <a:spLocks noGrp="1"/>
          </p:cNvSpPr>
          <p:nvPr>
            <p:ph type="body" idx="1"/>
          </p:nvPr>
        </p:nvSpPr>
        <p:spPr>
          <a:xfrm>
            <a:off x="4448249" y="1542538"/>
            <a:ext cx="3378300" cy="272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800" b="1">
                <a:solidFill>
                  <a:srgbClr val="FF9800"/>
                </a:solidFill>
                <a:latin typeface="Roboto Condensed"/>
                <a:ea typeface="Roboto Condensed"/>
                <a:cs typeface="Roboto Condensed"/>
                <a:sym typeface="Roboto Condensed"/>
              </a:rPr>
              <a:t>ARIMA</a:t>
            </a:r>
            <a:endParaRPr sz="1800" b="1">
              <a:solidFill>
                <a:srgbClr val="FF9800"/>
              </a:solidFill>
              <a:latin typeface="Roboto Condensed"/>
              <a:ea typeface="Roboto Condensed"/>
              <a:cs typeface="Roboto Condensed"/>
              <a:sym typeface="Roboto Condensed"/>
            </a:endParaRPr>
          </a:p>
          <a:p>
            <a:pPr marL="0" lvl="0" indent="0" algn="l" rtl="0">
              <a:lnSpc>
                <a:spcPct val="100000"/>
              </a:lnSpc>
              <a:spcBef>
                <a:spcPts val="1000"/>
              </a:spcBef>
              <a:spcAft>
                <a:spcPts val="0"/>
              </a:spcAft>
              <a:buSzPts val="2000"/>
              <a:buNone/>
            </a:pPr>
            <a:r>
              <a:rPr lang="en" sz="1400" b="1">
                <a:solidFill>
                  <a:srgbClr val="3F5378"/>
                </a:solidFill>
                <a:highlight>
                  <a:srgbClr val="FFFFFF"/>
                </a:highlight>
                <a:latin typeface="Roboto Condensed"/>
                <a:ea typeface="Roboto Condensed"/>
                <a:cs typeface="Roboto Condensed"/>
                <a:sym typeface="Roboto Condensed"/>
              </a:rPr>
              <a:t>Autoregressive Integrated Moving Average</a:t>
            </a:r>
            <a:endParaRPr sz="1400" b="1">
              <a:solidFill>
                <a:srgbClr val="3F5378"/>
              </a:solidFill>
              <a:highlight>
                <a:srgbClr val="FFFFFF"/>
              </a:highlight>
              <a:latin typeface="Roboto Condensed"/>
              <a:ea typeface="Roboto Condensed"/>
              <a:cs typeface="Roboto Condensed"/>
              <a:sym typeface="Roboto Condensed"/>
            </a:endParaRPr>
          </a:p>
          <a:p>
            <a:pPr marL="457200" lvl="0" indent="-317500" algn="l" rtl="0">
              <a:lnSpc>
                <a:spcPct val="100000"/>
              </a:lnSpc>
              <a:spcBef>
                <a:spcPts val="1000"/>
              </a:spcBef>
              <a:spcAft>
                <a:spcPts val="0"/>
              </a:spcAft>
              <a:buClr>
                <a:srgbClr val="3F5378"/>
              </a:buClr>
              <a:buSzPts val="1400"/>
              <a:buFont typeface="Roboto Condensed"/>
              <a:buChar char="❏"/>
            </a:pPr>
            <a:r>
              <a:rPr lang="en" sz="1400">
                <a:solidFill>
                  <a:srgbClr val="3F5378"/>
                </a:solidFill>
                <a:highlight>
                  <a:srgbClr val="FFFFFF"/>
                </a:highlight>
                <a:latin typeface="Roboto Condensed"/>
                <a:ea typeface="Roboto Condensed"/>
                <a:cs typeface="Roboto Condensed"/>
                <a:sym typeface="Roboto Condensed"/>
              </a:rPr>
              <a:t>a class of </a:t>
            </a:r>
            <a:r>
              <a:rPr lang="en" sz="1400" b="1">
                <a:solidFill>
                  <a:srgbClr val="3F5378"/>
                </a:solidFill>
                <a:highlight>
                  <a:srgbClr val="FFFFFF"/>
                </a:highlight>
                <a:latin typeface="Roboto Condensed"/>
                <a:ea typeface="Roboto Condensed"/>
                <a:cs typeface="Roboto Condensed"/>
                <a:sym typeface="Roboto Condensed"/>
              </a:rPr>
              <a:t>models</a:t>
            </a:r>
            <a:r>
              <a:rPr lang="en" sz="1400">
                <a:solidFill>
                  <a:srgbClr val="3F5378"/>
                </a:solidFill>
                <a:highlight>
                  <a:srgbClr val="FFFFFF"/>
                </a:highlight>
                <a:latin typeface="Roboto Condensed"/>
                <a:ea typeface="Roboto Condensed"/>
                <a:cs typeface="Roboto Condensed"/>
                <a:sym typeface="Roboto Condensed"/>
              </a:rPr>
              <a:t> that 'explains' a given time series based on its own past values (lags and lagged forecast errors) to forecast future values</a:t>
            </a:r>
            <a:endParaRPr sz="1400" b="1">
              <a:solidFill>
                <a:srgbClr val="3F5378"/>
              </a:solidFill>
              <a:highlight>
                <a:srgbClr val="FFFFFF"/>
              </a:highlight>
              <a:latin typeface="Roboto Condensed"/>
              <a:ea typeface="Roboto Condensed"/>
              <a:cs typeface="Roboto Condensed"/>
              <a:sym typeface="Roboto Condensed"/>
            </a:endParaRPr>
          </a:p>
        </p:txBody>
      </p:sp>
      <p:sp>
        <p:nvSpPr>
          <p:cNvPr id="252" name="Google Shape;252;p11"/>
          <p:cNvSpPr txBox="1">
            <a:spLocks noGrp="1"/>
          </p:cNvSpPr>
          <p:nvPr>
            <p:ph type="body" idx="2"/>
          </p:nvPr>
        </p:nvSpPr>
        <p:spPr>
          <a:xfrm>
            <a:off x="773473" y="1542538"/>
            <a:ext cx="3378300" cy="272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800" b="1">
                <a:solidFill>
                  <a:srgbClr val="FF9800"/>
                </a:solidFill>
                <a:latin typeface="Roboto Condensed"/>
                <a:ea typeface="Roboto Condensed"/>
                <a:cs typeface="Roboto Condensed"/>
                <a:sym typeface="Roboto Condensed"/>
              </a:rPr>
              <a:t>VAR</a:t>
            </a:r>
            <a:endParaRPr sz="1800" b="1">
              <a:solidFill>
                <a:srgbClr val="FF9800"/>
              </a:solidFill>
              <a:latin typeface="Roboto Condensed"/>
              <a:ea typeface="Roboto Condensed"/>
              <a:cs typeface="Roboto Condensed"/>
              <a:sym typeface="Roboto Condensed"/>
            </a:endParaRPr>
          </a:p>
          <a:p>
            <a:pPr marL="0" lvl="0" indent="0" algn="l" rtl="0">
              <a:lnSpc>
                <a:spcPct val="100000"/>
              </a:lnSpc>
              <a:spcBef>
                <a:spcPts val="1000"/>
              </a:spcBef>
              <a:spcAft>
                <a:spcPts val="0"/>
              </a:spcAft>
              <a:buSzPts val="2000"/>
              <a:buNone/>
            </a:pPr>
            <a:r>
              <a:rPr lang="en" sz="1400" b="1">
                <a:solidFill>
                  <a:srgbClr val="3F5378"/>
                </a:solidFill>
                <a:highlight>
                  <a:srgbClr val="FFFFFF"/>
                </a:highlight>
                <a:latin typeface="Roboto Condensed"/>
                <a:ea typeface="Roboto Condensed"/>
                <a:cs typeface="Roboto Condensed"/>
                <a:sym typeface="Roboto Condensed"/>
              </a:rPr>
              <a:t>Vector autoregression</a:t>
            </a:r>
            <a:r>
              <a:rPr lang="en" sz="1400">
                <a:solidFill>
                  <a:srgbClr val="3F5378"/>
                </a:solidFill>
                <a:highlight>
                  <a:srgbClr val="FFFFFF"/>
                </a:highlight>
                <a:latin typeface="Roboto Condensed"/>
                <a:ea typeface="Roboto Condensed"/>
                <a:cs typeface="Roboto Condensed"/>
                <a:sym typeface="Roboto Condensed"/>
              </a:rPr>
              <a:t> </a:t>
            </a:r>
            <a:endParaRPr sz="1400">
              <a:solidFill>
                <a:srgbClr val="3F5378"/>
              </a:solidFill>
              <a:highlight>
                <a:srgbClr val="FFFFFF"/>
              </a:highlight>
              <a:latin typeface="Roboto Condensed"/>
              <a:ea typeface="Roboto Condensed"/>
              <a:cs typeface="Roboto Condensed"/>
              <a:sym typeface="Roboto Condensed"/>
            </a:endParaRPr>
          </a:p>
          <a:p>
            <a:pPr marL="457200" lvl="0" indent="-317500" algn="l" rtl="0">
              <a:lnSpc>
                <a:spcPct val="100000"/>
              </a:lnSpc>
              <a:spcBef>
                <a:spcPts val="1000"/>
              </a:spcBef>
              <a:spcAft>
                <a:spcPts val="0"/>
              </a:spcAft>
              <a:buClr>
                <a:srgbClr val="3F5378"/>
              </a:buClr>
              <a:buSzPts val="1400"/>
              <a:buFont typeface="Arial"/>
              <a:buChar char="❏"/>
            </a:pPr>
            <a:r>
              <a:rPr lang="en" sz="1400">
                <a:solidFill>
                  <a:srgbClr val="3F5378"/>
                </a:solidFill>
                <a:highlight>
                  <a:srgbClr val="FFFFFF"/>
                </a:highlight>
                <a:latin typeface="Roboto Condensed"/>
                <a:ea typeface="Roboto Condensed"/>
                <a:cs typeface="Roboto Condensed"/>
                <a:sym typeface="Roboto Condensed"/>
              </a:rPr>
              <a:t>a statistical </a:t>
            </a:r>
            <a:r>
              <a:rPr lang="en" sz="1400" b="1">
                <a:solidFill>
                  <a:srgbClr val="3F5378"/>
                </a:solidFill>
                <a:highlight>
                  <a:srgbClr val="FFFFFF"/>
                </a:highlight>
                <a:latin typeface="Roboto Condensed"/>
                <a:ea typeface="Roboto Condensed"/>
                <a:cs typeface="Roboto Condensed"/>
                <a:sym typeface="Roboto Condensed"/>
              </a:rPr>
              <a:t>model</a:t>
            </a:r>
            <a:r>
              <a:rPr lang="en" sz="1400">
                <a:solidFill>
                  <a:srgbClr val="3F5378"/>
                </a:solidFill>
                <a:highlight>
                  <a:srgbClr val="FFFFFF"/>
                </a:highlight>
                <a:latin typeface="Roboto Condensed"/>
                <a:ea typeface="Roboto Condensed"/>
                <a:cs typeface="Roboto Condensed"/>
                <a:sym typeface="Roboto Condensed"/>
              </a:rPr>
              <a:t> used to capture the relationship between multiple quantities as they change over time. </a:t>
            </a:r>
            <a:endParaRPr sz="1400">
              <a:solidFill>
                <a:srgbClr val="3F5378"/>
              </a:solidFill>
              <a:highlight>
                <a:srgbClr val="FFFFFF"/>
              </a:highlight>
              <a:latin typeface="Roboto Condensed"/>
              <a:ea typeface="Roboto Condensed"/>
              <a:cs typeface="Roboto Condensed"/>
              <a:sym typeface="Roboto Condensed"/>
            </a:endParaRPr>
          </a:p>
          <a:p>
            <a:pPr marL="457200" lvl="0" indent="-317500" algn="l" rtl="0">
              <a:lnSpc>
                <a:spcPct val="100000"/>
              </a:lnSpc>
              <a:spcBef>
                <a:spcPts val="0"/>
              </a:spcBef>
              <a:spcAft>
                <a:spcPts val="0"/>
              </a:spcAft>
              <a:buClr>
                <a:srgbClr val="3F5378"/>
              </a:buClr>
              <a:buSzPts val="1400"/>
              <a:buFont typeface="Roboto Condensed"/>
              <a:buChar char="❏"/>
            </a:pPr>
            <a:r>
              <a:rPr lang="en" sz="1400">
                <a:solidFill>
                  <a:srgbClr val="3F5378"/>
                </a:solidFill>
                <a:highlight>
                  <a:srgbClr val="FFFFFF"/>
                </a:highlight>
                <a:latin typeface="Roboto Condensed"/>
                <a:ea typeface="Roboto Condensed"/>
                <a:cs typeface="Roboto Condensed"/>
                <a:sym typeface="Roboto Condensed"/>
              </a:rPr>
              <a:t>a type of stochastic process model.</a:t>
            </a:r>
            <a:endParaRPr sz="1400">
              <a:solidFill>
                <a:srgbClr val="3F5378"/>
              </a:solidFill>
              <a:highlight>
                <a:srgbClr val="FFFFFF"/>
              </a:highlight>
              <a:latin typeface="Roboto Condensed"/>
              <a:ea typeface="Roboto Condensed"/>
              <a:cs typeface="Roboto Condensed"/>
              <a:sym typeface="Roboto Condensed"/>
            </a:endParaRPr>
          </a:p>
          <a:p>
            <a:pPr marL="457200" lvl="0" indent="-317500" algn="l" rtl="0">
              <a:lnSpc>
                <a:spcPct val="100000"/>
              </a:lnSpc>
              <a:spcBef>
                <a:spcPts val="0"/>
              </a:spcBef>
              <a:spcAft>
                <a:spcPts val="0"/>
              </a:spcAft>
              <a:buClr>
                <a:srgbClr val="3F5378"/>
              </a:buClr>
              <a:buSzPts val="1400"/>
              <a:buFont typeface="Arial"/>
              <a:buChar char="❏"/>
            </a:pPr>
            <a:r>
              <a:rPr lang="en" sz="1400">
                <a:solidFill>
                  <a:srgbClr val="3F5378"/>
                </a:solidFill>
                <a:highlight>
                  <a:srgbClr val="FFFFFF"/>
                </a:highlight>
                <a:latin typeface="Roboto Condensed"/>
                <a:ea typeface="Roboto Condensed"/>
                <a:cs typeface="Roboto Condensed"/>
                <a:sym typeface="Roboto Condensed"/>
              </a:rPr>
              <a:t>generalize the single-variable (univariate) autoregressive model</a:t>
            </a:r>
            <a:r>
              <a:rPr lang="en" sz="1400" b="1">
                <a:solidFill>
                  <a:srgbClr val="3F5378"/>
                </a:solidFill>
                <a:highlight>
                  <a:srgbClr val="FFFFFF"/>
                </a:highlight>
                <a:latin typeface="Roboto Condensed"/>
                <a:ea typeface="Roboto Condensed"/>
                <a:cs typeface="Roboto Condensed"/>
                <a:sym typeface="Roboto Condensed"/>
              </a:rPr>
              <a:t> </a:t>
            </a:r>
            <a:r>
              <a:rPr lang="en" sz="1400">
                <a:solidFill>
                  <a:srgbClr val="3F5378"/>
                </a:solidFill>
                <a:highlight>
                  <a:srgbClr val="FFFFFF"/>
                </a:highlight>
                <a:latin typeface="Roboto Condensed"/>
                <a:ea typeface="Roboto Condensed"/>
                <a:cs typeface="Roboto Condensed"/>
                <a:sym typeface="Roboto Condensed"/>
              </a:rPr>
              <a:t>by allowing for multivariate time series</a:t>
            </a:r>
            <a:endParaRPr sz="1400">
              <a:solidFill>
                <a:srgbClr val="3F5378"/>
              </a:solidFill>
              <a:highlight>
                <a:srgbClr val="FFFFFF"/>
              </a:highlight>
              <a:latin typeface="Roboto Condensed"/>
              <a:ea typeface="Roboto Condensed"/>
              <a:cs typeface="Roboto Condensed"/>
              <a:sym typeface="Roboto Condensed"/>
            </a:endParaRPr>
          </a:p>
        </p:txBody>
      </p:sp>
      <p:sp>
        <p:nvSpPr>
          <p:cNvPr id="253" name="Google Shape;253;p1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10</a:t>
            </a:fld>
            <a:endParaRPr/>
          </a:p>
        </p:txBody>
      </p:sp>
      <p:grpSp>
        <p:nvGrpSpPr>
          <p:cNvPr id="254" name="Google Shape;254;p11"/>
          <p:cNvGrpSpPr/>
          <p:nvPr/>
        </p:nvGrpSpPr>
        <p:grpSpPr>
          <a:xfrm>
            <a:off x="700349" y="639917"/>
            <a:ext cx="299818" cy="299818"/>
            <a:chOff x="6649150" y="309350"/>
            <a:chExt cx="395800" cy="395800"/>
          </a:xfrm>
        </p:grpSpPr>
        <p:sp>
          <p:nvSpPr>
            <p:cNvPr id="255" name="Google Shape;255;p11"/>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1"/>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1"/>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1"/>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1"/>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1"/>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1"/>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1"/>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1"/>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1"/>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1"/>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1"/>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1"/>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1"/>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1"/>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1"/>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1"/>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1"/>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1"/>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1"/>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1"/>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1"/>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1"/>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2"/>
          <p:cNvSpPr txBox="1">
            <a:spLocks noGrp="1"/>
          </p:cNvSpPr>
          <p:nvPr>
            <p:ph type="ctrTitle" idx="4294967295"/>
          </p:nvPr>
        </p:nvSpPr>
        <p:spPr>
          <a:xfrm>
            <a:off x="448593" y="1991850"/>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3F5378"/>
                </a:solidFill>
                <a:latin typeface="Roboto Condensed"/>
                <a:ea typeface="Roboto Condensed"/>
                <a:cs typeface="Roboto Condensed"/>
                <a:sym typeface="Roboto Condensed"/>
              </a:rPr>
              <a:t>Now,</a:t>
            </a:r>
            <a:endParaRPr sz="5500" b="1" i="0" u="none" strike="noStrike" cap="none">
              <a:solidFill>
                <a:srgbClr val="3F5378"/>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3F5378"/>
                </a:solidFill>
                <a:latin typeface="Roboto Condensed"/>
                <a:ea typeface="Roboto Condensed"/>
                <a:cs typeface="Roboto Condensed"/>
                <a:sym typeface="Roboto Condensed"/>
              </a:rPr>
              <a:t>Let’s get </a:t>
            </a:r>
            <a:endParaRPr sz="5500" b="1" i="0" u="none" strike="noStrike" cap="none">
              <a:solidFill>
                <a:srgbClr val="3F5378"/>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3F5378"/>
                </a:solidFill>
                <a:latin typeface="Roboto Condensed"/>
                <a:ea typeface="Roboto Condensed"/>
                <a:cs typeface="Roboto Condensed"/>
                <a:sym typeface="Roboto Condensed"/>
              </a:rPr>
              <a:t>      into </a:t>
            </a:r>
            <a:r>
              <a:rPr lang="en" sz="5500" b="1" i="0" u="none" strike="noStrike" cap="none">
                <a:solidFill>
                  <a:srgbClr val="FF9800"/>
                </a:solidFill>
                <a:latin typeface="Roboto Condensed"/>
                <a:ea typeface="Roboto Condensed"/>
                <a:cs typeface="Roboto Condensed"/>
                <a:sym typeface="Roboto Condensed"/>
              </a:rPr>
              <a:t>details</a:t>
            </a:r>
            <a:r>
              <a:rPr lang="en" sz="5500" b="1" i="0" u="none" strike="noStrike" cap="none">
                <a:solidFill>
                  <a:srgbClr val="3F5378"/>
                </a:solidFill>
                <a:latin typeface="Roboto Condensed"/>
                <a:ea typeface="Roboto Condensed"/>
                <a:cs typeface="Roboto Condensed"/>
                <a:sym typeface="Roboto Condensed"/>
              </a:rPr>
              <a:t>... </a:t>
            </a:r>
            <a:endParaRPr sz="5500" b="1" i="0" u="none" strike="noStrike" cap="none">
              <a:solidFill>
                <a:srgbClr val="3F5378"/>
              </a:solidFill>
              <a:latin typeface="Roboto Condensed"/>
              <a:ea typeface="Roboto Condensed"/>
              <a:cs typeface="Roboto Condensed"/>
              <a:sym typeface="Roboto Condensed"/>
            </a:endParaRPr>
          </a:p>
        </p:txBody>
      </p:sp>
      <p:sp>
        <p:nvSpPr>
          <p:cNvPr id="283" name="Google Shape;283;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3"/>
          <p:cNvSpPr txBox="1">
            <a:spLocks noGrp="1"/>
          </p:cNvSpPr>
          <p:nvPr>
            <p:ph type="ctrTitle" idx="4294967295"/>
          </p:nvPr>
        </p:nvSpPr>
        <p:spPr>
          <a:xfrm>
            <a:off x="668850" y="1747650"/>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FF9800"/>
                </a:solidFill>
                <a:latin typeface="Roboto Condensed"/>
                <a:ea typeface="Roboto Condensed"/>
                <a:cs typeface="Roboto Condensed"/>
                <a:sym typeface="Roboto Condensed"/>
              </a:rPr>
              <a:t>VAR</a:t>
            </a:r>
            <a:r>
              <a:rPr lang="en" sz="5500" b="1" i="0" u="none" strike="noStrike" cap="none">
                <a:solidFill>
                  <a:srgbClr val="3F5378"/>
                </a:solidFill>
                <a:latin typeface="Roboto Condensed"/>
                <a:ea typeface="Roboto Condensed"/>
                <a:cs typeface="Roboto Condensed"/>
                <a:sym typeface="Roboto Condensed"/>
              </a:rPr>
              <a:t> MODEL</a:t>
            </a:r>
            <a:endParaRPr sz="5500" b="1" i="0" u="none" strike="noStrike" cap="none">
              <a:solidFill>
                <a:srgbClr val="3F5378"/>
              </a:solidFill>
              <a:latin typeface="Roboto Condensed"/>
              <a:ea typeface="Roboto Condensed"/>
              <a:cs typeface="Roboto Condensed"/>
              <a:sym typeface="Roboto Condensed"/>
            </a:endParaRPr>
          </a:p>
        </p:txBody>
      </p:sp>
      <p:sp>
        <p:nvSpPr>
          <p:cNvPr id="289" name="Google Shape;289;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INTRODUCTION OF </a:t>
            </a:r>
            <a:r>
              <a:rPr lang="en">
                <a:solidFill>
                  <a:schemeClr val="accent5"/>
                </a:solidFill>
              </a:rPr>
              <a:t>VAR</a:t>
            </a:r>
            <a:r>
              <a:rPr lang="en"/>
              <a:t> </a:t>
            </a:r>
            <a:r>
              <a:rPr lang="en">
                <a:solidFill>
                  <a:schemeClr val="accent5"/>
                </a:solidFill>
              </a:rPr>
              <a:t>MODEL</a:t>
            </a:r>
            <a:endParaRPr/>
          </a:p>
        </p:txBody>
      </p:sp>
      <p:sp>
        <p:nvSpPr>
          <p:cNvPr id="295" name="Google Shape;295;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13</a:t>
            </a:fld>
            <a:endParaRPr/>
          </a:p>
        </p:txBody>
      </p:sp>
      <p:grpSp>
        <p:nvGrpSpPr>
          <p:cNvPr id="296" name="Google Shape;296;p14"/>
          <p:cNvGrpSpPr/>
          <p:nvPr/>
        </p:nvGrpSpPr>
        <p:grpSpPr>
          <a:xfrm>
            <a:off x="360867" y="640985"/>
            <a:ext cx="314590" cy="269367"/>
            <a:chOff x="1934025" y="1001650"/>
            <a:chExt cx="415300" cy="355600"/>
          </a:xfrm>
        </p:grpSpPr>
        <p:sp>
          <p:nvSpPr>
            <p:cNvPr id="297" name="Google Shape;297;p14"/>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4"/>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4"/>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4"/>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1" name="Google Shape;301;p14"/>
          <p:cNvSpPr txBox="1"/>
          <p:nvPr/>
        </p:nvSpPr>
        <p:spPr>
          <a:xfrm>
            <a:off x="814275" y="1438850"/>
            <a:ext cx="1447500" cy="48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3F5378"/>
                </a:solidFill>
                <a:latin typeface="Roboto Condensed"/>
                <a:ea typeface="Roboto Condensed"/>
                <a:cs typeface="Roboto Condensed"/>
                <a:sym typeface="Roboto Condensed"/>
              </a:rPr>
              <a:t>Formula:</a:t>
            </a:r>
            <a:endParaRPr sz="1800" b="1" i="0" u="none" strike="noStrike" cap="none">
              <a:solidFill>
                <a:srgbClr val="3F5378"/>
              </a:solidFill>
              <a:latin typeface="Roboto Condensed"/>
              <a:ea typeface="Roboto Condensed"/>
              <a:cs typeface="Roboto Condensed"/>
              <a:sym typeface="Roboto Condensed"/>
            </a:endParaRPr>
          </a:p>
        </p:txBody>
      </p:sp>
      <p:sp>
        <p:nvSpPr>
          <p:cNvPr id="302" name="Google Shape;302;p14"/>
          <p:cNvSpPr txBox="1"/>
          <p:nvPr/>
        </p:nvSpPr>
        <p:spPr>
          <a:xfrm>
            <a:off x="814275" y="1821833"/>
            <a:ext cx="1535100" cy="129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 sz="1500" b="0" i="0" u="none" strike="noStrike" cap="none">
                <a:solidFill>
                  <a:srgbClr val="3F5378"/>
                </a:solidFill>
                <a:latin typeface="Roboto Condensed"/>
                <a:ea typeface="Roboto Condensed"/>
                <a:cs typeface="Roboto Condensed"/>
                <a:sym typeface="Roboto Condensed"/>
              </a:rPr>
              <a:t>VAR(1) of two variables in matrix form:</a:t>
            </a:r>
            <a:endParaRPr sz="1500" b="0" i="0" u="none" strike="noStrike" cap="none">
              <a:solidFill>
                <a:srgbClr val="3F5378"/>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Condensed Light"/>
              <a:ea typeface="Roboto Condensed Light"/>
              <a:cs typeface="Roboto Condensed Light"/>
              <a:sym typeface="Roboto Condensed Light"/>
            </a:endParaRPr>
          </a:p>
        </p:txBody>
      </p:sp>
      <p:pic>
        <p:nvPicPr>
          <p:cNvPr id="303" name="Google Shape;303;p14"/>
          <p:cNvPicPr preferRelativeResize="0"/>
          <p:nvPr/>
        </p:nvPicPr>
        <p:blipFill rotWithShape="1">
          <a:blip r:embed="rId3">
            <a:alphaModFix/>
          </a:blip>
          <a:srcRect/>
          <a:stretch/>
        </p:blipFill>
        <p:spPr>
          <a:xfrm>
            <a:off x="2586154" y="1805550"/>
            <a:ext cx="4507104" cy="766200"/>
          </a:xfrm>
          <a:prstGeom prst="rect">
            <a:avLst/>
          </a:prstGeom>
          <a:noFill/>
          <a:ln>
            <a:noFill/>
          </a:ln>
        </p:spPr>
      </p:pic>
      <p:sp>
        <p:nvSpPr>
          <p:cNvPr id="304" name="Google Shape;304;p14"/>
          <p:cNvSpPr txBox="1"/>
          <p:nvPr/>
        </p:nvSpPr>
        <p:spPr>
          <a:xfrm>
            <a:off x="814275" y="2904614"/>
            <a:ext cx="1535100" cy="129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 sz="1500" b="0" i="0" u="none" strike="noStrike" cap="none">
                <a:solidFill>
                  <a:srgbClr val="3F5378"/>
                </a:solidFill>
                <a:latin typeface="Roboto Condensed"/>
                <a:ea typeface="Roboto Condensed"/>
                <a:cs typeface="Roboto Condensed"/>
                <a:sym typeface="Roboto Condensed"/>
              </a:rPr>
              <a:t>VAR(1) of two variables in equation form:</a:t>
            </a:r>
            <a:endParaRPr sz="1500" b="0" i="0" u="none" strike="noStrike" cap="none">
              <a:solidFill>
                <a:srgbClr val="3F5378"/>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Condensed Light"/>
              <a:ea typeface="Roboto Condensed Light"/>
              <a:cs typeface="Roboto Condensed Light"/>
              <a:sym typeface="Roboto Condensed Light"/>
            </a:endParaRPr>
          </a:p>
        </p:txBody>
      </p:sp>
      <p:pic>
        <p:nvPicPr>
          <p:cNvPr id="305" name="Google Shape;305;p14"/>
          <p:cNvPicPr preferRelativeResize="0"/>
          <p:nvPr/>
        </p:nvPicPr>
        <p:blipFill rotWithShape="1">
          <a:blip r:embed="rId4">
            <a:alphaModFix/>
          </a:blip>
          <a:srcRect/>
          <a:stretch/>
        </p:blipFill>
        <p:spPr>
          <a:xfrm>
            <a:off x="2861412" y="2904614"/>
            <a:ext cx="4103425" cy="808257"/>
          </a:xfrm>
          <a:prstGeom prst="rect">
            <a:avLst/>
          </a:prstGeom>
          <a:noFill/>
          <a:ln>
            <a:noFill/>
          </a:ln>
        </p:spPr>
      </p:pic>
      <p:sp>
        <p:nvSpPr>
          <p:cNvPr id="306" name="Google Shape;306;p14"/>
          <p:cNvSpPr txBox="1"/>
          <p:nvPr/>
        </p:nvSpPr>
        <p:spPr>
          <a:xfrm>
            <a:off x="675457" y="3942033"/>
            <a:ext cx="4667413" cy="1120964"/>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27CAC"/>
              </a:buClr>
              <a:buSzPts val="1200"/>
              <a:buFont typeface="Roboto Condensed"/>
              <a:buChar char="●"/>
            </a:pPr>
            <a:r>
              <a:rPr lang="en" sz="1200" b="0" i="0" u="none" strike="noStrike" cap="none">
                <a:solidFill>
                  <a:srgbClr val="627CAC"/>
                </a:solidFill>
                <a:latin typeface="Roboto Condensed"/>
                <a:ea typeface="Roboto Condensed"/>
                <a:cs typeface="Roboto Condensed"/>
                <a:sym typeface="Roboto Condensed"/>
              </a:rPr>
              <a:t>α is the intercept.</a:t>
            </a:r>
            <a:endParaRPr sz="1200" b="0" i="0" u="none" strike="noStrike" cap="none">
              <a:solidFill>
                <a:srgbClr val="627CAC"/>
              </a:solidFill>
              <a:latin typeface="Roboto Condensed"/>
              <a:ea typeface="Roboto Condensed"/>
              <a:cs typeface="Roboto Condensed"/>
              <a:sym typeface="Roboto Condensed"/>
            </a:endParaRPr>
          </a:p>
          <a:p>
            <a:pPr marL="457200" marR="0" lvl="0" indent="-304800" algn="l" rtl="0">
              <a:lnSpc>
                <a:spcPct val="115000"/>
              </a:lnSpc>
              <a:spcBef>
                <a:spcPts val="0"/>
              </a:spcBef>
              <a:spcAft>
                <a:spcPts val="0"/>
              </a:spcAft>
              <a:buClr>
                <a:srgbClr val="627CAC"/>
              </a:buClr>
              <a:buSzPts val="1200"/>
              <a:buFont typeface="Roboto Condensed"/>
              <a:buChar char="●"/>
            </a:pPr>
            <a:r>
              <a:rPr lang="en" sz="1200" b="0" i="0" u="none" strike="noStrike" cap="none">
                <a:solidFill>
                  <a:srgbClr val="627CAC"/>
                </a:solidFill>
                <a:latin typeface="Roboto Condensed"/>
                <a:ea typeface="Roboto Condensed"/>
                <a:cs typeface="Roboto Condensed"/>
                <a:sym typeface="Roboto Condensed"/>
              </a:rPr>
              <a:t>β1, β2 till βp are the coefficients of the delayed value.</a:t>
            </a:r>
            <a:endParaRPr sz="1200" b="0" i="0" u="none" strike="noStrike" cap="none">
              <a:solidFill>
                <a:srgbClr val="627CAC"/>
              </a:solidFill>
              <a:latin typeface="Roboto Condensed"/>
              <a:ea typeface="Roboto Condensed"/>
              <a:cs typeface="Roboto Condensed"/>
              <a:sym typeface="Roboto Condensed"/>
            </a:endParaRPr>
          </a:p>
          <a:p>
            <a:pPr marL="457200" marR="0" lvl="0" indent="-304800" algn="l" rtl="0">
              <a:lnSpc>
                <a:spcPct val="115000"/>
              </a:lnSpc>
              <a:spcBef>
                <a:spcPts val="0"/>
              </a:spcBef>
              <a:spcAft>
                <a:spcPts val="0"/>
              </a:spcAft>
              <a:buClr>
                <a:srgbClr val="627CAC"/>
              </a:buClr>
              <a:buSzPts val="1200"/>
              <a:buFont typeface="Roboto Condensed"/>
              <a:buChar char="●"/>
            </a:pPr>
            <a:r>
              <a:rPr lang="en" sz="1200" b="0" i="0" u="none" strike="noStrike" cap="none">
                <a:solidFill>
                  <a:srgbClr val="627CAC"/>
                </a:solidFill>
                <a:latin typeface="Roboto Condensed"/>
                <a:ea typeface="Roboto Condensed"/>
                <a:cs typeface="Roboto Condensed"/>
                <a:sym typeface="Roboto Condensed"/>
              </a:rPr>
              <a:t>ε_{t} is the error, which is considered as white noise.</a:t>
            </a:r>
            <a:endParaRPr sz="1200" b="0" i="0" u="none" strike="noStrike" cap="none">
              <a:solidFill>
                <a:srgbClr val="627CAC"/>
              </a:solidFill>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REQUIREMENT OF </a:t>
            </a:r>
            <a:r>
              <a:rPr lang="en">
                <a:solidFill>
                  <a:schemeClr val="accent5"/>
                </a:solidFill>
              </a:rPr>
              <a:t>VAR</a:t>
            </a:r>
            <a:r>
              <a:rPr lang="en"/>
              <a:t> </a:t>
            </a:r>
            <a:r>
              <a:rPr lang="en">
                <a:solidFill>
                  <a:schemeClr val="accent5"/>
                </a:solidFill>
              </a:rPr>
              <a:t>MODEL</a:t>
            </a:r>
            <a:endParaRPr/>
          </a:p>
        </p:txBody>
      </p:sp>
      <p:sp>
        <p:nvSpPr>
          <p:cNvPr id="312" name="Google Shape;312;p1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14</a:t>
            </a:fld>
            <a:endParaRPr/>
          </a:p>
        </p:txBody>
      </p:sp>
      <p:grpSp>
        <p:nvGrpSpPr>
          <p:cNvPr id="313" name="Google Shape;313;p15"/>
          <p:cNvGrpSpPr/>
          <p:nvPr/>
        </p:nvGrpSpPr>
        <p:grpSpPr>
          <a:xfrm>
            <a:off x="360867" y="640985"/>
            <a:ext cx="314590" cy="269367"/>
            <a:chOff x="1934025" y="1001650"/>
            <a:chExt cx="415300" cy="355600"/>
          </a:xfrm>
        </p:grpSpPr>
        <p:sp>
          <p:nvSpPr>
            <p:cNvPr id="314" name="Google Shape;314;p15"/>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5"/>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5"/>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5"/>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8" name="Google Shape;318;p15"/>
          <p:cNvSpPr txBox="1"/>
          <p:nvPr/>
        </p:nvSpPr>
        <p:spPr>
          <a:xfrm>
            <a:off x="518143" y="1733615"/>
            <a:ext cx="5720100" cy="205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3F5378"/>
                </a:solidFill>
                <a:latin typeface="Roboto Condensed"/>
                <a:ea typeface="Roboto Condensed"/>
                <a:cs typeface="Roboto Condensed"/>
                <a:sym typeface="Roboto Condensed"/>
              </a:rPr>
              <a:t>The </a:t>
            </a:r>
            <a:r>
              <a:rPr lang="en" sz="1800" b="1" i="0" u="none" strike="noStrike" cap="none">
                <a:solidFill>
                  <a:srgbClr val="3F5378"/>
                </a:solidFill>
                <a:latin typeface="Roboto Condensed"/>
                <a:ea typeface="Roboto Condensed"/>
                <a:cs typeface="Roboto Condensed"/>
                <a:sym typeface="Roboto Condensed"/>
              </a:rPr>
              <a:t>basic requirements</a:t>
            </a:r>
            <a:r>
              <a:rPr lang="en" sz="1800" b="0" i="0" u="none" strike="noStrike" cap="none">
                <a:solidFill>
                  <a:srgbClr val="3F5378"/>
                </a:solidFill>
                <a:latin typeface="Roboto Condensed"/>
                <a:ea typeface="Roboto Condensed"/>
                <a:cs typeface="Roboto Condensed"/>
                <a:sym typeface="Roboto Condensed"/>
              </a:rPr>
              <a:t> to use </a:t>
            </a:r>
            <a:r>
              <a:rPr lang="en" sz="1800" b="0" i="0" u="none" strike="noStrike" cap="none">
                <a:solidFill>
                  <a:schemeClr val="accent6"/>
                </a:solidFill>
                <a:latin typeface="Roboto Condensed"/>
                <a:ea typeface="Roboto Condensed"/>
                <a:cs typeface="Roboto Condensed"/>
                <a:sym typeface="Roboto Condensed"/>
              </a:rPr>
              <a:t>VAR</a:t>
            </a:r>
            <a:r>
              <a:rPr lang="en" sz="1800" b="0" i="0" u="none" strike="noStrike" cap="none">
                <a:solidFill>
                  <a:srgbClr val="3F5378"/>
                </a:solidFill>
                <a:latin typeface="Roboto Condensed"/>
                <a:ea typeface="Roboto Condensed"/>
                <a:cs typeface="Roboto Condensed"/>
                <a:sym typeface="Roboto Condensed"/>
              </a:rPr>
              <a:t> are:</a:t>
            </a:r>
            <a:endParaRPr sz="1800" b="0" i="0" u="none" strike="noStrike" cap="none">
              <a:solidFill>
                <a:srgbClr val="3F5378"/>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5378"/>
              </a:solidFill>
              <a:latin typeface="Roboto Condensed Light"/>
              <a:ea typeface="Roboto Condensed Light"/>
              <a:cs typeface="Roboto Condensed Light"/>
              <a:sym typeface="Roboto Condensed Light"/>
            </a:endParaRPr>
          </a:p>
          <a:p>
            <a:pPr marL="457200" marR="0" lvl="0" indent="-330200" algn="l" rtl="0">
              <a:lnSpc>
                <a:spcPct val="115000"/>
              </a:lnSpc>
              <a:spcBef>
                <a:spcPts val="0"/>
              </a:spcBef>
              <a:spcAft>
                <a:spcPts val="0"/>
              </a:spcAft>
              <a:buClr>
                <a:srgbClr val="3F5378"/>
              </a:buClr>
              <a:buSzPts val="1600"/>
              <a:buFont typeface="Roboto Condensed"/>
              <a:buChar char="❏"/>
            </a:pPr>
            <a:r>
              <a:rPr lang="en" sz="1600" b="0" i="0" u="none" strike="noStrike" cap="none">
                <a:solidFill>
                  <a:srgbClr val="3F5378"/>
                </a:solidFill>
                <a:latin typeface="Roboto Condensed"/>
                <a:ea typeface="Roboto Condensed"/>
                <a:cs typeface="Roboto Condensed"/>
                <a:sym typeface="Roboto Condensed"/>
              </a:rPr>
              <a:t>At least two stationary time series (variables).</a:t>
            </a:r>
            <a:endParaRPr sz="1600" b="0" i="0" u="none" strike="noStrike" cap="none">
              <a:solidFill>
                <a:srgbClr val="3F5378"/>
              </a:solidFill>
              <a:latin typeface="Roboto Condensed"/>
              <a:ea typeface="Roboto Condensed"/>
              <a:cs typeface="Roboto Condensed"/>
              <a:sym typeface="Roboto Condensed"/>
            </a:endParaRPr>
          </a:p>
          <a:p>
            <a:pPr marL="457200" marR="0" lvl="0" indent="0" algn="l" rtl="0">
              <a:lnSpc>
                <a:spcPct val="115000"/>
              </a:lnSpc>
              <a:spcBef>
                <a:spcPts val="0"/>
              </a:spcBef>
              <a:spcAft>
                <a:spcPts val="0"/>
              </a:spcAft>
              <a:buClr>
                <a:srgbClr val="000000"/>
              </a:buClr>
              <a:buSzPts val="1600"/>
              <a:buFont typeface="Arial"/>
              <a:buNone/>
            </a:pPr>
            <a:endParaRPr sz="1600" b="0" i="0" u="none" strike="noStrike" cap="none">
              <a:solidFill>
                <a:srgbClr val="3F5378"/>
              </a:solidFill>
              <a:latin typeface="Roboto Condensed"/>
              <a:ea typeface="Roboto Condensed"/>
              <a:cs typeface="Roboto Condensed"/>
              <a:sym typeface="Roboto Condensed"/>
            </a:endParaRPr>
          </a:p>
          <a:p>
            <a:pPr marL="457200" marR="0" lvl="0" indent="-330200" algn="l" rtl="0">
              <a:lnSpc>
                <a:spcPct val="115000"/>
              </a:lnSpc>
              <a:spcBef>
                <a:spcPts val="0"/>
              </a:spcBef>
              <a:spcAft>
                <a:spcPts val="0"/>
              </a:spcAft>
              <a:buClr>
                <a:srgbClr val="3F5378"/>
              </a:buClr>
              <a:buSzPts val="1600"/>
              <a:buFont typeface="Roboto Condensed"/>
              <a:buChar char="❏"/>
            </a:pPr>
            <a:r>
              <a:rPr lang="en" sz="1600" b="0" i="0" u="none" strike="noStrike" cap="none">
                <a:solidFill>
                  <a:srgbClr val="3F5378"/>
                </a:solidFill>
                <a:latin typeface="Roboto Condensed"/>
                <a:ea typeface="Roboto Condensed"/>
                <a:cs typeface="Roboto Condensed"/>
                <a:sym typeface="Roboto Condensed"/>
              </a:rPr>
              <a:t>The time series should influence each other.</a:t>
            </a:r>
            <a:endParaRPr sz="1600" b="0" i="0" u="none" strike="noStrike" cap="none">
              <a:solidFill>
                <a:srgbClr val="3F5378"/>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6"/>
          <p:cNvSpPr txBox="1">
            <a:spLocks noGrp="1"/>
          </p:cNvSpPr>
          <p:nvPr>
            <p:ph type="ctrTitle" idx="4294967295"/>
          </p:nvPr>
        </p:nvSpPr>
        <p:spPr>
          <a:xfrm>
            <a:off x="399125" y="2072575"/>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chemeClr val="accent1"/>
                </a:solidFill>
                <a:latin typeface="Roboto Condensed"/>
                <a:ea typeface="Roboto Condensed"/>
                <a:cs typeface="Roboto Condensed"/>
                <a:sym typeface="Roboto Condensed"/>
              </a:rPr>
              <a:t>What are the </a:t>
            </a:r>
            <a:endParaRPr sz="5500" b="1" i="0" u="none" strike="noStrike" cap="none">
              <a:solidFill>
                <a:schemeClr val="accent1"/>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chemeClr val="accent5"/>
                </a:solidFill>
                <a:latin typeface="Roboto Condensed"/>
                <a:ea typeface="Roboto Condensed"/>
                <a:cs typeface="Roboto Condensed"/>
                <a:sym typeface="Roboto Condensed"/>
              </a:rPr>
              <a:t>procedures</a:t>
            </a:r>
            <a:endParaRPr sz="5500" b="1" i="0" u="none" strike="noStrike" cap="none">
              <a:solidFill>
                <a:schemeClr val="accent5"/>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chemeClr val="accent1"/>
                </a:solidFill>
                <a:latin typeface="Roboto Condensed"/>
                <a:ea typeface="Roboto Condensed"/>
                <a:cs typeface="Roboto Condensed"/>
                <a:sym typeface="Roboto Condensed"/>
              </a:rPr>
              <a:t> to build VAR model</a:t>
            </a:r>
            <a:endParaRPr sz="5500" b="1" i="0" u="none" strike="noStrike" cap="none">
              <a:solidFill>
                <a:schemeClr val="accent1"/>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chemeClr val="accent1"/>
                </a:solidFill>
                <a:latin typeface="Roboto Condensed"/>
                <a:ea typeface="Roboto Condensed"/>
                <a:cs typeface="Roboto Condensed"/>
                <a:sym typeface="Roboto Condensed"/>
              </a:rPr>
              <a:t> in</a:t>
            </a:r>
            <a:r>
              <a:rPr lang="en" sz="5500" b="1" i="0" u="none" strike="noStrike" cap="none">
                <a:solidFill>
                  <a:schemeClr val="accent5"/>
                </a:solidFill>
                <a:latin typeface="Roboto Condensed"/>
                <a:ea typeface="Roboto Condensed"/>
                <a:cs typeface="Roboto Condensed"/>
                <a:sym typeface="Roboto Condensed"/>
              </a:rPr>
              <a:t> Python</a:t>
            </a:r>
            <a:r>
              <a:rPr lang="en" sz="5500" b="1" i="0" u="none" strike="noStrike" cap="none">
                <a:solidFill>
                  <a:schemeClr val="accent1"/>
                </a:solidFill>
                <a:latin typeface="Roboto Condensed"/>
                <a:ea typeface="Roboto Condensed"/>
                <a:cs typeface="Roboto Condensed"/>
                <a:sym typeface="Roboto Condensed"/>
              </a:rPr>
              <a:t>?</a:t>
            </a:r>
            <a:endParaRPr sz="5500" b="1" i="0" u="none" strike="noStrike" cap="none">
              <a:solidFill>
                <a:schemeClr val="accent1"/>
              </a:solidFill>
              <a:latin typeface="Roboto Condensed"/>
              <a:ea typeface="Roboto Condensed"/>
              <a:cs typeface="Roboto Condensed"/>
              <a:sym typeface="Roboto Condensed"/>
            </a:endParaRPr>
          </a:p>
        </p:txBody>
      </p:sp>
      <p:sp>
        <p:nvSpPr>
          <p:cNvPr id="324" name="Google Shape;324;p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PROCEDURES OF </a:t>
            </a:r>
            <a:r>
              <a:rPr lang="en">
                <a:solidFill>
                  <a:schemeClr val="accent5"/>
                </a:solidFill>
              </a:rPr>
              <a:t>VAR</a:t>
            </a:r>
            <a:r>
              <a:rPr lang="en"/>
              <a:t> </a:t>
            </a:r>
            <a:r>
              <a:rPr lang="en">
                <a:solidFill>
                  <a:schemeClr val="accent5"/>
                </a:solidFill>
              </a:rPr>
              <a:t>MODEL</a:t>
            </a:r>
            <a:endParaRPr/>
          </a:p>
        </p:txBody>
      </p:sp>
      <p:sp>
        <p:nvSpPr>
          <p:cNvPr id="330" name="Google Shape;330;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16</a:t>
            </a:fld>
            <a:endParaRPr/>
          </a:p>
        </p:txBody>
      </p:sp>
      <p:sp>
        <p:nvSpPr>
          <p:cNvPr id="331" name="Google Shape;331;p17"/>
          <p:cNvSpPr txBox="1"/>
          <p:nvPr/>
        </p:nvSpPr>
        <p:spPr>
          <a:xfrm>
            <a:off x="477900" y="1923963"/>
            <a:ext cx="4094100" cy="2912713"/>
          </a:xfrm>
          <a:prstGeom prst="rect">
            <a:avLst/>
          </a:prstGeom>
          <a:noFill/>
          <a:ln>
            <a:noFill/>
          </a:ln>
        </p:spPr>
        <p:txBody>
          <a:bodyPr spcFirstLastPara="1" wrap="square" lIns="91425" tIns="91425" rIns="91425" bIns="91425" anchor="t" anchorCtr="0">
            <a:noAutofit/>
          </a:bodyPr>
          <a:lstStyle/>
          <a:p>
            <a:pPr marL="457200" marR="0" lvl="0" indent="-323850" algn="l" rtl="0">
              <a:lnSpc>
                <a:spcPct val="150000"/>
              </a:lnSpc>
              <a:spcBef>
                <a:spcPts val="600"/>
              </a:spcBef>
              <a:spcAft>
                <a:spcPts val="0"/>
              </a:spcAft>
              <a:buClr>
                <a:srgbClr val="426294"/>
              </a:buClr>
              <a:buSzPts val="1500"/>
              <a:buFont typeface="Roboto Condensed"/>
              <a:buAutoNum type="arabicPeriod"/>
            </a:pPr>
            <a:r>
              <a:rPr lang="en" sz="1400" b="0" i="0" u="none" strike="noStrike" cap="none">
                <a:solidFill>
                  <a:srgbClr val="426294"/>
                </a:solidFill>
                <a:latin typeface="Roboto Condensed"/>
                <a:ea typeface="Roboto Condensed"/>
                <a:cs typeface="Roboto Condensed"/>
                <a:sym typeface="Roboto Condensed"/>
              </a:rPr>
              <a:t>Analyze the time series characteristics</a:t>
            </a:r>
            <a:endParaRPr sz="1400" b="0" i="0" u="none" strike="noStrike" cap="none">
              <a:solidFill>
                <a:srgbClr val="426294"/>
              </a:solidFill>
              <a:latin typeface="Roboto Condensed"/>
              <a:ea typeface="Roboto Condensed"/>
              <a:cs typeface="Roboto Condensed"/>
              <a:sym typeface="Roboto Condensed"/>
            </a:endParaRPr>
          </a:p>
          <a:p>
            <a:pPr marL="457200" marR="0" lvl="0" indent="-323850" algn="l" rtl="0">
              <a:lnSpc>
                <a:spcPct val="150000"/>
              </a:lnSpc>
              <a:spcBef>
                <a:spcPts val="0"/>
              </a:spcBef>
              <a:spcAft>
                <a:spcPts val="0"/>
              </a:spcAft>
              <a:buClr>
                <a:srgbClr val="426294"/>
              </a:buClr>
              <a:buSzPts val="1500"/>
              <a:buFont typeface="Roboto Condensed"/>
              <a:buAutoNum type="arabicPeriod"/>
            </a:pPr>
            <a:r>
              <a:rPr lang="en" sz="1400" b="0" i="0" u="none" strike="noStrike" cap="none">
                <a:solidFill>
                  <a:srgbClr val="426294"/>
                </a:solidFill>
                <a:latin typeface="Roboto Condensed"/>
                <a:ea typeface="Roboto Condensed"/>
                <a:cs typeface="Roboto Condensed"/>
                <a:sym typeface="Roboto Condensed"/>
              </a:rPr>
              <a:t>Test for stationarity</a:t>
            </a:r>
            <a:endParaRPr sz="1400" b="0" i="0" u="none" strike="noStrike" cap="none">
              <a:solidFill>
                <a:srgbClr val="426294"/>
              </a:solidFill>
              <a:latin typeface="Roboto Condensed"/>
              <a:ea typeface="Roboto Condensed"/>
              <a:cs typeface="Roboto Condensed"/>
              <a:sym typeface="Roboto Condensed"/>
            </a:endParaRPr>
          </a:p>
          <a:p>
            <a:pPr marL="457200" marR="0" lvl="0" indent="-323850" algn="l" rtl="0">
              <a:lnSpc>
                <a:spcPct val="150000"/>
              </a:lnSpc>
              <a:spcBef>
                <a:spcPts val="0"/>
              </a:spcBef>
              <a:spcAft>
                <a:spcPts val="0"/>
              </a:spcAft>
              <a:buClr>
                <a:srgbClr val="426294"/>
              </a:buClr>
              <a:buSzPts val="1500"/>
              <a:buFont typeface="Roboto Condensed"/>
              <a:buAutoNum type="arabicPeriod"/>
            </a:pPr>
            <a:r>
              <a:rPr lang="en" sz="1400" b="0" i="0" u="none" strike="noStrike" cap="none">
                <a:solidFill>
                  <a:srgbClr val="426294"/>
                </a:solidFill>
                <a:latin typeface="Roboto Condensed"/>
                <a:ea typeface="Roboto Condensed"/>
                <a:cs typeface="Roboto Condensed"/>
                <a:sym typeface="Roboto Condensed"/>
              </a:rPr>
              <a:t>Make the data stationary through log and differencing, if needed</a:t>
            </a:r>
            <a:endParaRPr sz="1400" b="0" i="0" u="none" strike="noStrike" cap="none">
              <a:solidFill>
                <a:srgbClr val="426294"/>
              </a:solidFill>
              <a:latin typeface="Roboto Condensed"/>
              <a:ea typeface="Roboto Condensed"/>
              <a:cs typeface="Roboto Condensed"/>
              <a:sym typeface="Roboto Condensed"/>
            </a:endParaRPr>
          </a:p>
          <a:p>
            <a:pPr marL="457200" marR="0" lvl="0" indent="-323850" algn="l" rtl="0">
              <a:lnSpc>
                <a:spcPct val="150000"/>
              </a:lnSpc>
              <a:spcBef>
                <a:spcPts val="0"/>
              </a:spcBef>
              <a:spcAft>
                <a:spcPts val="0"/>
              </a:spcAft>
              <a:buClr>
                <a:srgbClr val="426294"/>
              </a:buClr>
              <a:buSzPts val="1500"/>
              <a:buFont typeface="Roboto Condensed"/>
              <a:buAutoNum type="arabicPeriod"/>
            </a:pPr>
            <a:r>
              <a:rPr lang="en" sz="1400" b="0" i="0" u="none" strike="noStrike" cap="none">
                <a:solidFill>
                  <a:srgbClr val="426294"/>
                </a:solidFill>
                <a:latin typeface="Roboto Condensed"/>
                <a:ea typeface="Roboto Condensed"/>
                <a:cs typeface="Roboto Condensed"/>
                <a:sym typeface="Roboto Condensed"/>
              </a:rPr>
              <a:t>Test for causation amongst the time series</a:t>
            </a:r>
            <a:endParaRPr sz="1400" b="0" i="0" u="none" strike="noStrike" cap="none">
              <a:solidFill>
                <a:srgbClr val="426294"/>
              </a:solidFill>
              <a:latin typeface="Roboto Condensed"/>
              <a:ea typeface="Roboto Condensed"/>
              <a:cs typeface="Roboto Condensed"/>
              <a:sym typeface="Roboto Condensed"/>
            </a:endParaRPr>
          </a:p>
          <a:p>
            <a:pPr marL="457200" marR="0" lvl="0" indent="-323850" algn="l" rtl="0">
              <a:lnSpc>
                <a:spcPct val="150000"/>
              </a:lnSpc>
              <a:spcBef>
                <a:spcPts val="0"/>
              </a:spcBef>
              <a:spcAft>
                <a:spcPts val="0"/>
              </a:spcAft>
              <a:buClr>
                <a:srgbClr val="426294"/>
              </a:buClr>
              <a:buSzPts val="1500"/>
              <a:buFont typeface="Roboto Condensed"/>
              <a:buAutoNum type="arabicPeriod"/>
            </a:pPr>
            <a:r>
              <a:rPr lang="en" sz="1400" b="0" i="0" u="none" strike="noStrike" cap="none">
                <a:solidFill>
                  <a:srgbClr val="426294"/>
                </a:solidFill>
                <a:latin typeface="Roboto Condensed"/>
                <a:ea typeface="Roboto Condensed"/>
                <a:cs typeface="Roboto Condensed"/>
                <a:sym typeface="Roboto Condensed"/>
              </a:rPr>
              <a:t>Test for cointegration</a:t>
            </a:r>
            <a:endParaRPr sz="1400" b="0" i="0" u="none" strike="noStrike" cap="none">
              <a:solidFill>
                <a:srgbClr val="426294"/>
              </a:solidFill>
              <a:latin typeface="Roboto Condensed"/>
              <a:ea typeface="Roboto Condensed"/>
              <a:cs typeface="Roboto Condensed"/>
              <a:sym typeface="Roboto Condensed"/>
            </a:endParaRPr>
          </a:p>
          <a:p>
            <a:pPr marL="457200" marR="0" lvl="0" indent="-323850" algn="l" rtl="0">
              <a:lnSpc>
                <a:spcPct val="150000"/>
              </a:lnSpc>
              <a:spcBef>
                <a:spcPts val="0"/>
              </a:spcBef>
              <a:spcAft>
                <a:spcPts val="0"/>
              </a:spcAft>
              <a:buClr>
                <a:srgbClr val="426294"/>
              </a:buClr>
              <a:buSzPts val="1500"/>
              <a:buFont typeface="Roboto Condensed"/>
              <a:buAutoNum type="arabicPeriod"/>
            </a:pPr>
            <a:r>
              <a:rPr lang="en" sz="1400" b="0" i="0" u="none" strike="noStrike" cap="none">
                <a:solidFill>
                  <a:srgbClr val="426294"/>
                </a:solidFill>
                <a:latin typeface="Roboto Condensed"/>
                <a:ea typeface="Roboto Condensed"/>
                <a:cs typeface="Roboto Condensed"/>
                <a:sym typeface="Roboto Condensed"/>
              </a:rPr>
              <a:t>Find optimal order (p) of VAR model</a:t>
            </a:r>
            <a:endParaRPr/>
          </a:p>
          <a:p>
            <a:pPr marL="457200" marR="0" lvl="0" indent="-228600" algn="l" rtl="0">
              <a:lnSpc>
                <a:spcPct val="150000"/>
              </a:lnSpc>
              <a:spcBef>
                <a:spcPts val="0"/>
              </a:spcBef>
              <a:spcAft>
                <a:spcPts val="0"/>
              </a:spcAft>
              <a:buClr>
                <a:srgbClr val="426294"/>
              </a:buClr>
              <a:buSzPts val="1500"/>
              <a:buFont typeface="Roboto Condensed"/>
              <a:buNone/>
            </a:pPr>
            <a:endParaRPr sz="700" b="0" i="0" u="none" strike="noStrike" cap="none">
              <a:solidFill>
                <a:srgbClr val="426294"/>
              </a:solidFill>
              <a:latin typeface="Roboto Condensed"/>
              <a:ea typeface="Roboto Condensed"/>
              <a:cs typeface="Roboto Condensed"/>
              <a:sym typeface="Roboto Condensed"/>
            </a:endParaRPr>
          </a:p>
          <a:p>
            <a:pPr marL="457200" marR="0" lvl="0" indent="-228600" algn="l" rtl="0">
              <a:lnSpc>
                <a:spcPct val="150000"/>
              </a:lnSpc>
              <a:spcBef>
                <a:spcPts val="0"/>
              </a:spcBef>
              <a:spcAft>
                <a:spcPts val="0"/>
              </a:spcAft>
              <a:buClr>
                <a:srgbClr val="426294"/>
              </a:buClr>
              <a:buSzPts val="1500"/>
              <a:buFont typeface="Roboto Condensed"/>
              <a:buNone/>
            </a:pPr>
            <a:endParaRPr sz="700" b="0" i="0" u="none" strike="noStrike" cap="none">
              <a:solidFill>
                <a:srgbClr val="426294"/>
              </a:solidFill>
              <a:latin typeface="Roboto Condensed"/>
              <a:ea typeface="Roboto Condensed"/>
              <a:cs typeface="Roboto Condensed"/>
              <a:sym typeface="Roboto Condensed"/>
            </a:endParaRPr>
          </a:p>
          <a:p>
            <a:pPr marL="457200" marR="0" lvl="0" indent="-228600" algn="l" rtl="0">
              <a:lnSpc>
                <a:spcPct val="150000"/>
              </a:lnSpc>
              <a:spcBef>
                <a:spcPts val="0"/>
              </a:spcBef>
              <a:spcAft>
                <a:spcPts val="0"/>
              </a:spcAft>
              <a:buClr>
                <a:srgbClr val="426294"/>
              </a:buClr>
              <a:buSzPts val="1500"/>
              <a:buFont typeface="Roboto Condensed"/>
              <a:buNone/>
            </a:pPr>
            <a:endParaRPr sz="700" b="0" i="0" u="none" strike="noStrike" cap="none">
              <a:solidFill>
                <a:srgbClr val="426294"/>
              </a:solidFill>
              <a:latin typeface="Roboto Condensed"/>
              <a:ea typeface="Roboto Condensed"/>
              <a:cs typeface="Roboto Condensed"/>
              <a:sym typeface="Roboto Condensed"/>
            </a:endParaRPr>
          </a:p>
          <a:p>
            <a:pPr marL="457200" marR="0" lvl="0" indent="-228600" algn="l" rtl="0">
              <a:lnSpc>
                <a:spcPct val="150000"/>
              </a:lnSpc>
              <a:spcBef>
                <a:spcPts val="0"/>
              </a:spcBef>
              <a:spcAft>
                <a:spcPts val="0"/>
              </a:spcAft>
              <a:buClr>
                <a:srgbClr val="426294"/>
              </a:buClr>
              <a:buSzPts val="1500"/>
              <a:buFont typeface="Roboto Condensed"/>
              <a:buNone/>
            </a:pPr>
            <a:endParaRPr sz="1500" b="0" i="0" u="none" strike="noStrike" cap="none">
              <a:solidFill>
                <a:srgbClr val="000000"/>
              </a:solidFill>
              <a:latin typeface="Roboto Condensed Light"/>
              <a:ea typeface="Roboto Condensed Light"/>
              <a:cs typeface="Roboto Condensed Light"/>
              <a:sym typeface="Roboto Condensed Light"/>
            </a:endParaRPr>
          </a:p>
        </p:txBody>
      </p:sp>
      <p:sp>
        <p:nvSpPr>
          <p:cNvPr id="332" name="Google Shape;332;p17"/>
          <p:cNvSpPr/>
          <p:nvPr/>
        </p:nvSpPr>
        <p:spPr>
          <a:xfrm>
            <a:off x="422535"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7"/>
          <p:cNvSpPr txBox="1"/>
          <p:nvPr/>
        </p:nvSpPr>
        <p:spPr>
          <a:xfrm>
            <a:off x="4202934" y="1984642"/>
            <a:ext cx="3948600" cy="2440521"/>
          </a:xfrm>
          <a:prstGeom prst="rect">
            <a:avLst/>
          </a:prstGeom>
          <a:noFill/>
          <a:ln>
            <a:noFill/>
          </a:ln>
        </p:spPr>
        <p:txBody>
          <a:bodyPr spcFirstLastPara="1" wrap="square" lIns="91425" tIns="91425" rIns="91425" bIns="91425" anchor="t" anchorCtr="0">
            <a:noAutofit/>
          </a:bodyPr>
          <a:lstStyle/>
          <a:p>
            <a:pPr marL="476250" marR="0" lvl="0" indent="-336550" algn="l" rtl="0">
              <a:lnSpc>
                <a:spcPct val="150000"/>
              </a:lnSpc>
              <a:spcBef>
                <a:spcPts val="0"/>
              </a:spcBef>
              <a:spcAft>
                <a:spcPts val="0"/>
              </a:spcAft>
              <a:buClr>
                <a:srgbClr val="426294"/>
              </a:buClr>
              <a:buSzPts val="1400"/>
              <a:buFont typeface="Arial"/>
              <a:buAutoNum type="arabicPeriod" startAt="7"/>
            </a:pPr>
            <a:r>
              <a:rPr lang="en" b="0" i="0" u="none" strike="noStrike" cap="none">
                <a:solidFill>
                  <a:srgbClr val="426294"/>
                </a:solidFill>
                <a:latin typeface="Roboto Condensed"/>
                <a:ea typeface="Roboto Condensed"/>
                <a:cs typeface="Roboto Condensed"/>
                <a:sym typeface="Roboto Condensed"/>
              </a:rPr>
              <a:t>Prepare training and test datasets</a:t>
            </a:r>
            <a:endParaRPr/>
          </a:p>
          <a:p>
            <a:pPr marL="476250" marR="0" lvl="0" indent="-336550" algn="l" rtl="0">
              <a:lnSpc>
                <a:spcPct val="150000"/>
              </a:lnSpc>
              <a:spcBef>
                <a:spcPts val="0"/>
              </a:spcBef>
              <a:spcAft>
                <a:spcPts val="0"/>
              </a:spcAft>
              <a:buClr>
                <a:srgbClr val="426294"/>
              </a:buClr>
              <a:buSzPts val="1400"/>
              <a:buFont typeface="Arial"/>
              <a:buAutoNum type="arabicPeriod" startAt="7"/>
            </a:pPr>
            <a:r>
              <a:rPr lang="en" b="0" i="0" u="none" strike="noStrike" cap="none">
                <a:solidFill>
                  <a:srgbClr val="426294"/>
                </a:solidFill>
                <a:latin typeface="Roboto Condensed"/>
                <a:ea typeface="Roboto Condensed"/>
                <a:cs typeface="Roboto Condensed"/>
                <a:sym typeface="Roboto Condensed"/>
              </a:rPr>
              <a:t>Train the model</a:t>
            </a:r>
            <a:endParaRPr/>
          </a:p>
          <a:p>
            <a:pPr marL="476250" marR="0" lvl="0" indent="-336550" algn="l" rtl="0">
              <a:lnSpc>
                <a:spcPct val="150000"/>
              </a:lnSpc>
              <a:spcBef>
                <a:spcPts val="0"/>
              </a:spcBef>
              <a:spcAft>
                <a:spcPts val="0"/>
              </a:spcAft>
              <a:buClr>
                <a:srgbClr val="426294"/>
              </a:buClr>
              <a:buSzPts val="1400"/>
              <a:buFont typeface="Arial"/>
              <a:buAutoNum type="arabicPeriod" startAt="7"/>
            </a:pPr>
            <a:r>
              <a:rPr lang="en" b="0" i="0" u="none" strike="noStrike" cap="none">
                <a:solidFill>
                  <a:srgbClr val="426294"/>
                </a:solidFill>
                <a:latin typeface="Roboto Condensed"/>
                <a:ea typeface="Roboto Condensed"/>
                <a:cs typeface="Roboto Condensed"/>
                <a:sym typeface="Roboto Condensed"/>
              </a:rPr>
              <a:t>Test the model</a:t>
            </a:r>
            <a:endParaRPr/>
          </a:p>
          <a:p>
            <a:pPr marL="476250" marR="0" lvl="0" indent="-336550" algn="l" rtl="0">
              <a:lnSpc>
                <a:spcPct val="150000"/>
              </a:lnSpc>
              <a:spcBef>
                <a:spcPts val="0"/>
              </a:spcBef>
              <a:spcAft>
                <a:spcPts val="0"/>
              </a:spcAft>
              <a:buClr>
                <a:srgbClr val="426294"/>
              </a:buClr>
              <a:buSzPts val="1400"/>
              <a:buFont typeface="Arial"/>
              <a:buAutoNum type="arabicPeriod" startAt="7"/>
            </a:pPr>
            <a:r>
              <a:rPr lang="en" b="0" i="0" u="none" strike="noStrike" cap="none">
                <a:solidFill>
                  <a:srgbClr val="426294"/>
                </a:solidFill>
                <a:latin typeface="Roboto Condensed"/>
                <a:ea typeface="Roboto Condensed"/>
                <a:cs typeface="Roboto Condensed"/>
                <a:sym typeface="Roboto Condensed"/>
              </a:rPr>
              <a:t>Roll back the transformations, if any.</a:t>
            </a:r>
            <a:endParaRPr/>
          </a:p>
          <a:p>
            <a:pPr marL="476250" marR="0" lvl="0" indent="-336550" algn="l" rtl="0">
              <a:lnSpc>
                <a:spcPct val="150000"/>
              </a:lnSpc>
              <a:spcBef>
                <a:spcPts val="0"/>
              </a:spcBef>
              <a:spcAft>
                <a:spcPts val="0"/>
              </a:spcAft>
              <a:buClr>
                <a:srgbClr val="426294"/>
              </a:buClr>
              <a:buSzPts val="1400"/>
              <a:buFont typeface="Arial"/>
              <a:buAutoNum type="arabicPeriod" startAt="7"/>
            </a:pPr>
            <a:r>
              <a:rPr lang="en" b="0" i="0" u="none" strike="noStrike" cap="none">
                <a:solidFill>
                  <a:srgbClr val="426294"/>
                </a:solidFill>
                <a:latin typeface="Roboto Condensed"/>
                <a:ea typeface="Roboto Condensed"/>
                <a:cs typeface="Roboto Condensed"/>
                <a:sym typeface="Roboto Condensed"/>
              </a:rPr>
              <a:t>Evaluate the model using test set</a:t>
            </a:r>
            <a:endParaRPr/>
          </a:p>
          <a:p>
            <a:pPr marL="476250" marR="0" lvl="0" indent="-336550" algn="l" rtl="0">
              <a:lnSpc>
                <a:spcPct val="150000"/>
              </a:lnSpc>
              <a:spcBef>
                <a:spcPts val="0"/>
              </a:spcBef>
              <a:spcAft>
                <a:spcPts val="0"/>
              </a:spcAft>
              <a:buClr>
                <a:srgbClr val="426294"/>
              </a:buClr>
              <a:buSzPts val="1400"/>
              <a:buFont typeface="Arial"/>
              <a:buAutoNum type="arabicPeriod" startAt="7"/>
            </a:pPr>
            <a:r>
              <a:rPr lang="en" b="0" i="0" u="none" strike="noStrike" cap="none">
                <a:solidFill>
                  <a:srgbClr val="426294"/>
                </a:solidFill>
                <a:latin typeface="Roboto Condensed"/>
                <a:ea typeface="Roboto Condensed"/>
                <a:cs typeface="Roboto Condensed"/>
                <a:sym typeface="Roboto Condensed"/>
              </a:rPr>
              <a:t>Forecast to future</a:t>
            </a:r>
            <a:endParaRPr/>
          </a:p>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a:solidFill>
                <a:srgbClr val="426294"/>
              </a:solidFill>
              <a:latin typeface="Roboto Condensed"/>
              <a:ea typeface="Roboto Condensed"/>
              <a:cs typeface="Roboto Condensed"/>
              <a:sym typeface="Roboto Condensed"/>
            </a:endParaRPr>
          </a:p>
        </p:txBody>
      </p:sp>
      <p:sp>
        <p:nvSpPr>
          <p:cNvPr id="334" name="Google Shape;334;p17"/>
          <p:cNvSpPr txBox="1"/>
          <p:nvPr/>
        </p:nvSpPr>
        <p:spPr>
          <a:xfrm>
            <a:off x="574290" y="1616186"/>
            <a:ext cx="12298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b="1" i="0" u="none" strike="noStrike" cap="none">
                <a:solidFill>
                  <a:srgbClr val="426194"/>
                </a:solidFill>
                <a:latin typeface="Roboto Condensed"/>
                <a:ea typeface="Roboto Condensed"/>
                <a:cs typeface="Roboto Condensed"/>
                <a:sym typeface="Roboto Condensed"/>
              </a:rPr>
              <a:t>Procedures:</a:t>
            </a:r>
            <a:endParaRPr b="1" i="0" u="none" strike="noStrike" cap="none">
              <a:solidFill>
                <a:srgbClr val="426194"/>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8"/>
          <p:cNvSpPr txBox="1">
            <a:spLocks noGrp="1"/>
          </p:cNvSpPr>
          <p:nvPr>
            <p:ph type="ctrTitle" idx="4294967295"/>
          </p:nvPr>
        </p:nvSpPr>
        <p:spPr>
          <a:xfrm>
            <a:off x="259253" y="1991850"/>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FF9800"/>
                </a:solidFill>
                <a:latin typeface="Roboto Condensed"/>
                <a:ea typeface="Roboto Condensed"/>
                <a:cs typeface="Roboto Condensed"/>
                <a:sym typeface="Roboto Condensed"/>
              </a:rPr>
              <a:t>How</a:t>
            </a:r>
            <a:r>
              <a:rPr lang="en" sz="5500" b="1" i="0" u="none" strike="noStrike" cap="none">
                <a:solidFill>
                  <a:srgbClr val="3F5378"/>
                </a:solidFill>
                <a:latin typeface="Roboto Condensed"/>
                <a:ea typeface="Roboto Condensed"/>
                <a:cs typeface="Roboto Condensed"/>
                <a:sym typeface="Roboto Condensed"/>
              </a:rPr>
              <a:t> do we </a:t>
            </a:r>
            <a:endParaRPr sz="5500" b="1" i="0" u="none" strike="noStrike" cap="none">
              <a:solidFill>
                <a:srgbClr val="3F5378"/>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3F5378"/>
                </a:solidFill>
                <a:latin typeface="Roboto Condensed"/>
                <a:ea typeface="Roboto Condensed"/>
                <a:cs typeface="Roboto Condensed"/>
                <a:sym typeface="Roboto Condensed"/>
              </a:rPr>
              <a:t>  perform our </a:t>
            </a:r>
            <a:endParaRPr sz="5500" b="1" i="0" u="none" strike="noStrike" cap="none">
              <a:solidFill>
                <a:srgbClr val="3F5378"/>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3F5378"/>
                </a:solidFill>
                <a:latin typeface="Roboto Condensed"/>
                <a:ea typeface="Roboto Condensed"/>
                <a:cs typeface="Roboto Condensed"/>
                <a:sym typeface="Roboto Condensed"/>
              </a:rPr>
              <a:t>   </a:t>
            </a:r>
            <a:r>
              <a:rPr lang="en" sz="5500" b="1" i="0" u="none" strike="noStrike" cap="none">
                <a:solidFill>
                  <a:srgbClr val="FF9800"/>
                </a:solidFill>
                <a:latin typeface="Roboto Condensed"/>
                <a:ea typeface="Roboto Condensed"/>
                <a:cs typeface="Roboto Condensed"/>
                <a:sym typeface="Roboto Condensed"/>
              </a:rPr>
              <a:t>analysis</a:t>
            </a:r>
            <a:r>
              <a:rPr lang="en" sz="5500" b="1" i="0" u="none" strike="noStrike" cap="none">
                <a:solidFill>
                  <a:srgbClr val="3F5378"/>
                </a:solidFill>
                <a:latin typeface="Roboto Condensed"/>
                <a:ea typeface="Roboto Condensed"/>
                <a:cs typeface="Roboto Condensed"/>
                <a:sym typeface="Roboto Condensed"/>
              </a:rPr>
              <a:t>?</a:t>
            </a:r>
            <a:endParaRPr sz="5500" b="1" i="0" u="none" strike="noStrike" cap="none">
              <a:solidFill>
                <a:srgbClr val="3F5378"/>
              </a:solidFill>
              <a:latin typeface="Roboto Condensed"/>
              <a:ea typeface="Roboto Condensed"/>
              <a:cs typeface="Roboto Condensed"/>
              <a:sym typeface="Roboto Condensed"/>
            </a:endParaRPr>
          </a:p>
        </p:txBody>
      </p:sp>
      <p:sp>
        <p:nvSpPr>
          <p:cNvPr id="340" name="Google Shape;340;p1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a:t>
            </a:r>
            <a:endParaRPr>
              <a:solidFill>
                <a:schemeClr val="accent5"/>
              </a:solidFill>
            </a:endParaRPr>
          </a:p>
        </p:txBody>
      </p:sp>
      <p:sp>
        <p:nvSpPr>
          <p:cNvPr id="346" name="Google Shape;346;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18</a:t>
            </a:fld>
            <a:endParaRPr/>
          </a:p>
        </p:txBody>
      </p:sp>
      <p:graphicFrame>
        <p:nvGraphicFramePr>
          <p:cNvPr id="347" name="Google Shape;347;p19"/>
          <p:cNvGraphicFramePr/>
          <p:nvPr/>
        </p:nvGraphicFramePr>
        <p:xfrm>
          <a:off x="533162" y="1875945"/>
          <a:ext cx="7130750" cy="2622000"/>
        </p:xfrm>
        <a:graphic>
          <a:graphicData uri="http://schemas.openxmlformats.org/drawingml/2006/table">
            <a:tbl>
              <a:tblPr>
                <a:noFill/>
                <a:tableStyleId>{BC58ABE5-2A9A-42CF-A88C-62A4C83B58C8}</a:tableStyleId>
              </a:tblPr>
              <a:tblGrid>
                <a:gridCol w="460550">
                  <a:extLst>
                    <a:ext uri="{9D8B030D-6E8A-4147-A177-3AD203B41FA5}">
                      <a16:colId xmlns:a16="http://schemas.microsoft.com/office/drawing/2014/main" val="20000"/>
                    </a:ext>
                  </a:extLst>
                </a:gridCol>
                <a:gridCol w="4698825">
                  <a:extLst>
                    <a:ext uri="{9D8B030D-6E8A-4147-A177-3AD203B41FA5}">
                      <a16:colId xmlns:a16="http://schemas.microsoft.com/office/drawing/2014/main" val="20001"/>
                    </a:ext>
                  </a:extLst>
                </a:gridCol>
                <a:gridCol w="1971375">
                  <a:extLst>
                    <a:ext uri="{9D8B030D-6E8A-4147-A177-3AD203B41FA5}">
                      <a16:colId xmlns:a16="http://schemas.microsoft.com/office/drawing/2014/main" val="20002"/>
                    </a:ext>
                  </a:extLst>
                </a:gridCol>
              </a:tblGrid>
              <a:tr h="380175">
                <a:tc>
                  <a:txBody>
                    <a:bodyPr/>
                    <a:lstStyle/>
                    <a:p>
                      <a:pPr marL="0" marR="0" lvl="0" indent="0" algn="l" rtl="0">
                        <a:lnSpc>
                          <a:spcPct val="115000"/>
                        </a:lnSpc>
                        <a:spcBef>
                          <a:spcPts val="0"/>
                        </a:spcBef>
                        <a:spcAft>
                          <a:spcPts val="0"/>
                        </a:spcAft>
                        <a:buClr>
                          <a:srgbClr val="000000"/>
                        </a:buClr>
                        <a:buSzPts val="1600"/>
                        <a:buFont typeface="Arial"/>
                        <a:buNone/>
                      </a:pPr>
                      <a:r>
                        <a:rPr lang="en" sz="1400" b="1" u="none" strike="noStrike" cap="none">
                          <a:solidFill>
                            <a:schemeClr val="lt1"/>
                          </a:solidFill>
                          <a:latin typeface="Roboto Condensed"/>
                          <a:ea typeface="Roboto Condensed"/>
                          <a:cs typeface="Roboto Condensed"/>
                          <a:sym typeface="Roboto Condensed"/>
                        </a:rPr>
                        <a:t>No</a:t>
                      </a:r>
                      <a:endParaRPr sz="1400" b="1" u="none" strike="noStrike" cap="none">
                        <a:solidFill>
                          <a:schemeClr val="lt1"/>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15000"/>
                        </a:lnSpc>
                        <a:spcBef>
                          <a:spcPts val="0"/>
                        </a:spcBef>
                        <a:spcAft>
                          <a:spcPts val="0"/>
                        </a:spcAft>
                        <a:buClr>
                          <a:srgbClr val="000000"/>
                        </a:buClr>
                        <a:buSzPts val="1600"/>
                        <a:buFont typeface="Arial"/>
                        <a:buNone/>
                      </a:pPr>
                      <a:r>
                        <a:rPr lang="en" sz="1400" b="1" u="none" strike="noStrike" cap="none">
                          <a:solidFill>
                            <a:schemeClr val="lt1"/>
                          </a:solidFill>
                          <a:latin typeface="Roboto Condensed"/>
                          <a:ea typeface="Roboto Condensed"/>
                          <a:cs typeface="Roboto Condensed"/>
                          <a:sym typeface="Roboto Condensed"/>
                        </a:rPr>
                        <a:t>Purpose</a:t>
                      </a:r>
                      <a:endParaRPr sz="1400" b="1" u="none" strike="noStrike" cap="none">
                        <a:solidFill>
                          <a:schemeClr val="lt1"/>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15000"/>
                        </a:lnSpc>
                        <a:spcBef>
                          <a:spcPts val="0"/>
                        </a:spcBef>
                        <a:spcAft>
                          <a:spcPts val="0"/>
                        </a:spcAft>
                        <a:buClr>
                          <a:srgbClr val="000000"/>
                        </a:buClr>
                        <a:buSzPts val="1600"/>
                        <a:buFont typeface="Arial"/>
                        <a:buNone/>
                      </a:pPr>
                      <a:r>
                        <a:rPr lang="en" sz="1400" b="1" u="none" strike="noStrike" cap="none">
                          <a:solidFill>
                            <a:schemeClr val="lt1"/>
                          </a:solidFill>
                          <a:latin typeface="Roboto Condensed"/>
                          <a:ea typeface="Roboto Condensed"/>
                          <a:cs typeface="Roboto Condensed"/>
                          <a:sym typeface="Roboto Condensed"/>
                        </a:rPr>
                        <a:t>How we do</a:t>
                      </a:r>
                      <a:endParaRPr sz="1400" b="1" u="none" strike="noStrike" cap="none">
                        <a:solidFill>
                          <a:schemeClr val="lt1"/>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0175">
                <a:tc>
                  <a:txBody>
                    <a:bodyPr/>
                    <a:lstStyle/>
                    <a:p>
                      <a:pPr marL="0" marR="0" lvl="0" indent="0" algn="l" rtl="0">
                        <a:lnSpc>
                          <a:spcPct val="115000"/>
                        </a:lnSpc>
                        <a:spcBef>
                          <a:spcPts val="0"/>
                        </a:spcBef>
                        <a:spcAft>
                          <a:spcPts val="0"/>
                        </a:spcAft>
                        <a:buClr>
                          <a:srgbClr val="000000"/>
                        </a:buClr>
                        <a:buSzPts val="1400"/>
                        <a:buFont typeface="Arial"/>
                        <a:buNone/>
                      </a:pPr>
                      <a:r>
                        <a:rPr lang="en" sz="1200" u="none" strike="noStrike" cap="none">
                          <a:solidFill>
                            <a:srgbClr val="3F5378"/>
                          </a:solidFill>
                          <a:latin typeface="Roboto Condensed"/>
                          <a:ea typeface="Roboto Condensed"/>
                          <a:cs typeface="Roboto Condensed"/>
                          <a:sym typeface="Roboto Condensed"/>
                        </a:rPr>
                        <a:t>1</a:t>
                      </a:r>
                      <a:endParaRPr sz="1200"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none" strike="noStrike" cap="none">
                          <a:solidFill>
                            <a:schemeClr val="accent1"/>
                          </a:solidFill>
                          <a:latin typeface="Roboto Condensed"/>
                          <a:ea typeface="Roboto Condensed"/>
                          <a:cs typeface="Roboto Condensed"/>
                          <a:sym typeface="Roboto Condensed"/>
                        </a:rPr>
                        <a:t>To stabilize the variance of the time series</a:t>
                      </a:r>
                      <a:endParaRPr sz="1200"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sng" strike="noStrike" cap="none">
                          <a:solidFill>
                            <a:schemeClr val="accent1"/>
                          </a:solidFill>
                          <a:latin typeface="Roboto Condensed"/>
                          <a:ea typeface="Roboto Condensed"/>
                          <a:cs typeface="Roboto Condensed"/>
                          <a:sym typeface="Roboto Condensed"/>
                          <a:hlinkClick r:id="rId3" action="ppaction://hlinksldjump">
                            <a:extLst>
                              <a:ext uri="{A12FA001-AC4F-418D-AE19-62706E023703}">
                                <ahyp:hlinkClr xmlns:ahyp="http://schemas.microsoft.com/office/drawing/2018/hyperlinkcolor" val="tx"/>
                              </a:ext>
                            </a:extLst>
                          </a:hlinkClick>
                        </a:rPr>
                        <a:t>Logarithmize</a:t>
                      </a:r>
                      <a:endParaRPr sz="1200"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380175">
                <a:tc>
                  <a:txBody>
                    <a:bodyPr/>
                    <a:lstStyle/>
                    <a:p>
                      <a:pPr marL="0" marR="0" lvl="0" indent="0" algn="l" rtl="0">
                        <a:lnSpc>
                          <a:spcPct val="115000"/>
                        </a:lnSpc>
                        <a:spcBef>
                          <a:spcPts val="0"/>
                        </a:spcBef>
                        <a:spcAft>
                          <a:spcPts val="0"/>
                        </a:spcAft>
                        <a:buClr>
                          <a:srgbClr val="000000"/>
                        </a:buClr>
                        <a:buSzPts val="1400"/>
                        <a:buFont typeface="Arial"/>
                        <a:buNone/>
                      </a:pPr>
                      <a:r>
                        <a:rPr lang="en" sz="1200" u="none" strike="noStrike" cap="none">
                          <a:solidFill>
                            <a:srgbClr val="3F5378"/>
                          </a:solidFill>
                          <a:latin typeface="Roboto Condensed"/>
                          <a:ea typeface="Roboto Condensed"/>
                          <a:cs typeface="Roboto Condensed"/>
                          <a:sym typeface="Roboto Condensed"/>
                        </a:rPr>
                        <a:t>2</a:t>
                      </a:r>
                      <a:endParaRPr sz="1200"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none" strike="noStrike" cap="none">
                          <a:solidFill>
                            <a:schemeClr val="accent1"/>
                          </a:solidFill>
                          <a:latin typeface="Roboto Condensed"/>
                          <a:ea typeface="Roboto Condensed"/>
                          <a:cs typeface="Roboto Condensed"/>
                          <a:sym typeface="Roboto Condensed"/>
                        </a:rPr>
                        <a:t>To eliminate the influence of seasonal factors</a:t>
                      </a:r>
                      <a:endParaRPr sz="1200"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sng" strike="noStrike" cap="none">
                          <a:solidFill>
                            <a:schemeClr val="accent1"/>
                          </a:solidFill>
                          <a:latin typeface="Roboto Condensed"/>
                          <a:ea typeface="Roboto Condensed"/>
                          <a:cs typeface="Roboto Condensed"/>
                          <a:sym typeface="Roboto Condensed"/>
                          <a:hlinkClick r:id="rId4" action="ppaction://hlinksldjump">
                            <a:extLst>
                              <a:ext uri="{A12FA001-AC4F-418D-AE19-62706E023703}">
                                <ahyp:hlinkClr xmlns:ahyp="http://schemas.microsoft.com/office/drawing/2018/hyperlinkcolor" val="tx"/>
                              </a:ext>
                            </a:extLst>
                          </a:hlinkClick>
                        </a:rPr>
                        <a:t>Data decomposition</a:t>
                      </a:r>
                      <a:endParaRPr sz="1200"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80175">
                <a:tc>
                  <a:txBody>
                    <a:bodyPr/>
                    <a:lstStyle/>
                    <a:p>
                      <a:pPr marL="0" marR="0" lvl="0" indent="0" algn="l" rtl="0">
                        <a:lnSpc>
                          <a:spcPct val="115000"/>
                        </a:lnSpc>
                        <a:spcBef>
                          <a:spcPts val="0"/>
                        </a:spcBef>
                        <a:spcAft>
                          <a:spcPts val="0"/>
                        </a:spcAft>
                        <a:buClr>
                          <a:srgbClr val="000000"/>
                        </a:buClr>
                        <a:buSzPts val="1400"/>
                        <a:buFont typeface="Arial"/>
                        <a:buNone/>
                      </a:pPr>
                      <a:r>
                        <a:rPr lang="en" sz="1200" b="0" i="0" u="none" strike="noStrike" cap="none">
                          <a:solidFill>
                            <a:srgbClr val="3F5378"/>
                          </a:solidFill>
                          <a:latin typeface="Roboto Condensed"/>
                          <a:ea typeface="Roboto Condensed"/>
                          <a:cs typeface="Roboto Condensed"/>
                          <a:sym typeface="Roboto Condensed"/>
                        </a:rPr>
                        <a:t>3</a:t>
                      </a:r>
                      <a:endParaRPr sz="1200" b="0" i="0"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none" strike="noStrike" cap="none">
                          <a:solidFill>
                            <a:schemeClr val="accent1"/>
                          </a:solidFill>
                          <a:latin typeface="Roboto Condensed"/>
                          <a:ea typeface="Roboto Condensed"/>
                          <a:cs typeface="Roboto Condensed"/>
                          <a:sym typeface="Roboto Condensed"/>
                        </a:rPr>
                        <a:t>To test the stationarity of the time series</a:t>
                      </a:r>
                      <a:endParaRPr sz="1200" u="none" strike="noStrike" cap="none">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sng" strike="noStrike" cap="none">
                          <a:solidFill>
                            <a:schemeClr val="accent1"/>
                          </a:solidFill>
                          <a:latin typeface="Roboto Condensed"/>
                          <a:ea typeface="Roboto Condensed"/>
                          <a:cs typeface="Roboto Condensed"/>
                          <a:sym typeface="Roboto Condensed"/>
                          <a:hlinkClick r:id="rId5" action="ppaction://hlinksldjump">
                            <a:extLst>
                              <a:ext uri="{A12FA001-AC4F-418D-AE19-62706E023703}">
                                <ahyp:hlinkClr xmlns:ahyp="http://schemas.microsoft.com/office/drawing/2018/hyperlinkcolor" val="tx"/>
                              </a:ext>
                            </a:extLst>
                          </a:hlinkClick>
                        </a:rPr>
                        <a:t>ADF test</a:t>
                      </a:r>
                      <a:endParaRPr sz="1200" u="none" strike="noStrike" cap="none">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380175">
                <a:tc>
                  <a:txBody>
                    <a:bodyPr/>
                    <a:lstStyle/>
                    <a:p>
                      <a:pPr marL="0" marR="0" lvl="0" indent="0" algn="l" rtl="0">
                        <a:lnSpc>
                          <a:spcPct val="115000"/>
                        </a:lnSpc>
                        <a:spcBef>
                          <a:spcPts val="0"/>
                        </a:spcBef>
                        <a:spcAft>
                          <a:spcPts val="0"/>
                        </a:spcAft>
                        <a:buClr>
                          <a:srgbClr val="000000"/>
                        </a:buClr>
                        <a:buSzPts val="1400"/>
                        <a:buFont typeface="Arial"/>
                        <a:buNone/>
                      </a:pPr>
                      <a:r>
                        <a:rPr lang="en" sz="1200" b="0" i="0" u="none" strike="noStrike" cap="none">
                          <a:solidFill>
                            <a:srgbClr val="3F5378"/>
                          </a:solidFill>
                          <a:latin typeface="Roboto Condensed"/>
                          <a:ea typeface="Roboto Condensed"/>
                          <a:cs typeface="Roboto Condensed"/>
                          <a:sym typeface="Roboto Condensed"/>
                        </a:rPr>
                        <a:t>4</a:t>
                      </a:r>
                      <a:endParaRPr sz="1200" b="0" i="0"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none" strike="noStrike" cap="none">
                          <a:solidFill>
                            <a:schemeClr val="accent1"/>
                          </a:solidFill>
                          <a:latin typeface="Roboto Condensed"/>
                          <a:ea typeface="Roboto Condensed"/>
                          <a:cs typeface="Roboto Condensed"/>
                          <a:sym typeface="Roboto Condensed"/>
                        </a:rPr>
                        <a:t>To make our time series stationary</a:t>
                      </a:r>
                      <a:endParaRPr sz="1200" u="none" strike="noStrike" cap="none">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sng" strike="noStrike" cap="none">
                          <a:solidFill>
                            <a:schemeClr val="accent1"/>
                          </a:solidFill>
                          <a:latin typeface="Roboto Condensed"/>
                          <a:ea typeface="Roboto Condensed"/>
                          <a:cs typeface="Roboto Condensed"/>
                          <a:sym typeface="Roboto Condensed"/>
                        </a:rPr>
                        <a:t>First differencing</a:t>
                      </a:r>
                      <a:endParaRPr sz="1200" u="none" strike="noStrike" cap="none">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r h="340950">
                <a:tc>
                  <a:txBody>
                    <a:bodyPr/>
                    <a:lstStyle/>
                    <a:p>
                      <a:pPr marL="0" marR="0" lvl="0" indent="0" algn="l" rtl="0">
                        <a:lnSpc>
                          <a:spcPct val="115000"/>
                        </a:lnSpc>
                        <a:spcBef>
                          <a:spcPts val="0"/>
                        </a:spcBef>
                        <a:spcAft>
                          <a:spcPts val="0"/>
                        </a:spcAft>
                        <a:buClr>
                          <a:srgbClr val="000000"/>
                        </a:buClr>
                        <a:buSzPts val="1400"/>
                        <a:buFont typeface="Arial"/>
                        <a:buNone/>
                      </a:pPr>
                      <a:r>
                        <a:rPr lang="en" sz="1200" b="0" i="0" u="none" strike="noStrike" cap="none">
                          <a:solidFill>
                            <a:srgbClr val="3F5378"/>
                          </a:solidFill>
                          <a:latin typeface="Roboto Condensed"/>
                          <a:ea typeface="Roboto Condensed"/>
                          <a:cs typeface="Roboto Condensed"/>
                          <a:sym typeface="Roboto Condensed"/>
                        </a:rPr>
                        <a:t>5</a:t>
                      </a:r>
                      <a:endParaRPr sz="1200" b="0" i="0"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none" strike="noStrike" cap="none">
                          <a:solidFill>
                            <a:schemeClr val="accent1"/>
                          </a:solidFill>
                          <a:latin typeface="Roboto Condensed"/>
                          <a:ea typeface="Roboto Condensed"/>
                          <a:cs typeface="Roboto Condensed"/>
                          <a:sym typeface="Roboto Condensed"/>
                        </a:rPr>
                        <a:t>To test whether one time series is useful in forecasting another</a:t>
                      </a:r>
                      <a:endParaRPr sz="1200" u="none" strike="noStrike" cap="none">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sng" strike="noStrike" cap="none">
                          <a:solidFill>
                            <a:schemeClr val="accent1"/>
                          </a:solidFill>
                          <a:latin typeface="Roboto Condensed"/>
                          <a:ea typeface="Roboto Condensed"/>
                          <a:cs typeface="Roboto Condensed"/>
                          <a:sym typeface="Roboto Condensed"/>
                          <a:hlinkClick r:id="rId6" action="ppaction://hlinksldjump">
                            <a:extLst>
                              <a:ext uri="{A12FA001-AC4F-418D-AE19-62706E023703}">
                                <ahyp:hlinkClr xmlns:ahyp="http://schemas.microsoft.com/office/drawing/2018/hyperlinkcolor" val="tx"/>
                              </a:ext>
                            </a:extLst>
                          </a:hlinkClick>
                        </a:rPr>
                        <a:t>Granger Causality Test</a:t>
                      </a:r>
                      <a:endParaRPr sz="1200" u="none" strike="noStrike" cap="none">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80175">
                <a:tc>
                  <a:txBody>
                    <a:bodyPr/>
                    <a:lstStyle/>
                    <a:p>
                      <a:pPr marL="0" marR="0" lvl="0" indent="0" algn="l" rtl="0">
                        <a:lnSpc>
                          <a:spcPct val="115000"/>
                        </a:lnSpc>
                        <a:spcBef>
                          <a:spcPts val="0"/>
                        </a:spcBef>
                        <a:spcAft>
                          <a:spcPts val="0"/>
                        </a:spcAft>
                        <a:buClr>
                          <a:srgbClr val="000000"/>
                        </a:buClr>
                        <a:buSzPts val="1400"/>
                        <a:buFont typeface="Arial"/>
                        <a:buNone/>
                      </a:pPr>
                      <a:r>
                        <a:rPr lang="en" sz="1200" u="none" strike="noStrike" cap="none">
                          <a:solidFill>
                            <a:srgbClr val="3F5378"/>
                          </a:solidFill>
                          <a:latin typeface="Roboto Condensed"/>
                          <a:ea typeface="Roboto Condensed"/>
                          <a:cs typeface="Roboto Condensed"/>
                          <a:sym typeface="Roboto Condensed"/>
                        </a:rPr>
                        <a:t>6</a:t>
                      </a:r>
                      <a:endParaRPr sz="1200"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none" strike="noStrike" cap="none">
                          <a:solidFill>
                            <a:schemeClr val="accent1"/>
                          </a:solidFill>
                          <a:latin typeface="Roboto Condensed"/>
                          <a:ea typeface="Roboto Condensed"/>
                          <a:cs typeface="Roboto Condensed"/>
                          <a:sym typeface="Roboto Condensed"/>
                        </a:rPr>
                        <a:t>To test the cointegration relationship</a:t>
                      </a:r>
                      <a:endParaRPr sz="1200"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l" rtl="0">
                        <a:lnSpc>
                          <a:spcPct val="115000"/>
                        </a:lnSpc>
                        <a:spcBef>
                          <a:spcPts val="0"/>
                        </a:spcBef>
                        <a:spcAft>
                          <a:spcPts val="0"/>
                        </a:spcAft>
                        <a:buClr>
                          <a:srgbClr val="000000"/>
                        </a:buClr>
                        <a:buSzPts val="1400"/>
                        <a:buFont typeface="Arial"/>
                        <a:buNone/>
                      </a:pPr>
                      <a:r>
                        <a:rPr lang="en" sz="1200" u="sng" strike="noStrike" cap="none">
                          <a:solidFill>
                            <a:schemeClr val="accent1"/>
                          </a:solidFill>
                          <a:latin typeface="Roboto Condensed"/>
                          <a:ea typeface="Roboto Condensed"/>
                          <a:cs typeface="Roboto Condensed"/>
                          <a:sym typeface="Roboto Condensed"/>
                          <a:hlinkClick r:id="rId7" action="ppaction://hlinksldjump">
                            <a:extLst>
                              <a:ext uri="{A12FA001-AC4F-418D-AE19-62706E023703}">
                                <ahyp:hlinkClr xmlns:ahyp="http://schemas.microsoft.com/office/drawing/2018/hyperlinkcolor" val="tx"/>
                              </a:ext>
                            </a:extLst>
                          </a:hlinkClick>
                        </a:rPr>
                        <a:t>Johansen test</a:t>
                      </a:r>
                      <a:endParaRPr sz="1200" b="1" u="none" strike="noStrike" cap="none">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6"/>
                  </a:ext>
                </a:extLst>
              </a:tr>
            </a:tbl>
          </a:graphicData>
        </a:graphic>
      </p:graphicFrame>
      <p:grpSp>
        <p:nvGrpSpPr>
          <p:cNvPr id="348" name="Google Shape;348;p19"/>
          <p:cNvGrpSpPr/>
          <p:nvPr/>
        </p:nvGrpSpPr>
        <p:grpSpPr>
          <a:xfrm>
            <a:off x="446220" y="617925"/>
            <a:ext cx="309022" cy="315499"/>
            <a:chOff x="3951850" y="2985350"/>
            <a:chExt cx="407950" cy="416500"/>
          </a:xfrm>
        </p:grpSpPr>
        <p:sp>
          <p:nvSpPr>
            <p:cNvPr id="349" name="Google Shape;349;p1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3" name="Google Shape;353;p19"/>
          <p:cNvSpPr txBox="1"/>
          <p:nvPr/>
        </p:nvSpPr>
        <p:spPr>
          <a:xfrm>
            <a:off x="501101" y="1449164"/>
            <a:ext cx="30764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426194"/>
                </a:solidFill>
                <a:latin typeface="Roboto Condensed"/>
                <a:ea typeface="Roboto Condensed"/>
                <a:cs typeface="Roboto Condensed"/>
                <a:sym typeface="Roboto Condensed"/>
              </a:rPr>
              <a:t>Initial Data Preparation and Tests:</a:t>
            </a:r>
            <a:endParaRPr sz="1400" b="1" i="0" u="none" strike="noStrike" cap="none">
              <a:solidFill>
                <a:srgbClr val="426194"/>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 </a:t>
            </a:r>
            <a:r>
              <a:rPr lang="en">
                <a:solidFill>
                  <a:schemeClr val="accent5"/>
                </a:solidFill>
              </a:rPr>
              <a:t>LOGARITHMIZATION</a:t>
            </a:r>
            <a:endParaRPr>
              <a:solidFill>
                <a:schemeClr val="accent5"/>
              </a:solidFill>
            </a:endParaRPr>
          </a:p>
        </p:txBody>
      </p:sp>
      <p:sp>
        <p:nvSpPr>
          <p:cNvPr id="359" name="Google Shape;359;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19</a:t>
            </a:fld>
            <a:endParaRPr/>
          </a:p>
        </p:txBody>
      </p:sp>
      <p:sp>
        <p:nvSpPr>
          <p:cNvPr id="360" name="Google Shape;360;p20"/>
          <p:cNvSpPr txBox="1"/>
          <p:nvPr/>
        </p:nvSpPr>
        <p:spPr>
          <a:xfrm>
            <a:off x="6448425" y="1743000"/>
            <a:ext cx="2521200" cy="2005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0"/>
              </a:spcAft>
              <a:buClr>
                <a:srgbClr val="000000"/>
              </a:buClr>
              <a:buSzPts val="1600"/>
              <a:buFont typeface="Arial"/>
              <a:buNone/>
            </a:pPr>
            <a:r>
              <a:rPr lang="en" sz="1600" b="1" i="0" u="none" strike="noStrike" cap="none">
                <a:solidFill>
                  <a:schemeClr val="accent6"/>
                </a:solidFill>
                <a:latin typeface="Roboto Condensed"/>
                <a:ea typeface="Roboto Condensed"/>
                <a:cs typeface="Roboto Condensed"/>
                <a:sym typeface="Roboto Condensed"/>
              </a:rPr>
              <a:t>Logarithmization</a:t>
            </a:r>
            <a:r>
              <a:rPr lang="en" sz="1600" b="0" i="0" u="none" strike="noStrike" cap="none">
                <a:solidFill>
                  <a:schemeClr val="accent6"/>
                </a:solidFill>
                <a:latin typeface="Roboto Condensed"/>
                <a:ea typeface="Roboto Condensed"/>
                <a:cs typeface="Roboto Condensed"/>
                <a:sym typeface="Roboto Condensed"/>
              </a:rPr>
              <a:t>:</a:t>
            </a:r>
            <a:endParaRPr sz="1600" b="0" i="0" u="none" strike="noStrike" cap="none">
              <a:solidFill>
                <a:schemeClr val="accent6"/>
              </a:solidFill>
              <a:latin typeface="Roboto Condensed"/>
              <a:ea typeface="Roboto Condensed"/>
              <a:cs typeface="Roboto Condensed"/>
              <a:sym typeface="Roboto Condensed"/>
            </a:endParaRPr>
          </a:p>
          <a:p>
            <a:pPr marL="457200" marR="0" lvl="0" indent="-323850" algn="l" rtl="0">
              <a:lnSpc>
                <a:spcPct val="107000"/>
              </a:lnSpc>
              <a:spcBef>
                <a:spcPts val="800"/>
              </a:spcBef>
              <a:spcAft>
                <a:spcPts val="0"/>
              </a:spcAft>
              <a:buClr>
                <a:srgbClr val="3F5378"/>
              </a:buClr>
              <a:buSzPts val="1500"/>
              <a:buFont typeface="Roboto Condensed"/>
              <a:buChar char="❏"/>
            </a:pPr>
            <a:r>
              <a:rPr lang="en" sz="1500" b="0" i="0" u="none" strike="noStrike" cap="none">
                <a:solidFill>
                  <a:srgbClr val="3F5378"/>
                </a:solidFill>
                <a:latin typeface="Roboto Condensed"/>
                <a:ea typeface="Roboto Condensed"/>
                <a:cs typeface="Roboto Condensed"/>
                <a:sym typeface="Roboto Condensed"/>
              </a:rPr>
              <a:t>Stabilize the variance of a series</a:t>
            </a:r>
            <a:endParaRPr sz="1500" b="0" i="0" u="none" strike="noStrike" cap="none">
              <a:solidFill>
                <a:srgbClr val="3F5378"/>
              </a:solidFill>
              <a:latin typeface="Roboto Condensed"/>
              <a:ea typeface="Roboto Condensed"/>
              <a:cs typeface="Roboto Condensed"/>
              <a:sym typeface="Roboto Condensed"/>
            </a:endParaRPr>
          </a:p>
          <a:p>
            <a:pPr marL="0" marR="0" lvl="0" indent="0" algn="l" rtl="0">
              <a:lnSpc>
                <a:spcPct val="100000"/>
              </a:lnSpc>
              <a:spcBef>
                <a:spcPts val="800"/>
              </a:spcBef>
              <a:spcAft>
                <a:spcPts val="0"/>
              </a:spcAft>
              <a:buClr>
                <a:srgbClr val="000000"/>
              </a:buClr>
              <a:buSzPts val="1400"/>
              <a:buFont typeface="Arial"/>
              <a:buNone/>
            </a:pPr>
            <a:endParaRPr sz="1400" b="0" i="0" u="none" strike="noStrike" cap="none">
              <a:solidFill>
                <a:srgbClr val="000000"/>
              </a:solidFill>
              <a:latin typeface="Roboto Condensed Light"/>
              <a:ea typeface="Roboto Condensed Light"/>
              <a:cs typeface="Roboto Condensed Light"/>
              <a:sym typeface="Roboto Condensed Light"/>
            </a:endParaRPr>
          </a:p>
        </p:txBody>
      </p:sp>
      <p:grpSp>
        <p:nvGrpSpPr>
          <p:cNvPr id="361" name="Google Shape;361;p20"/>
          <p:cNvGrpSpPr/>
          <p:nvPr/>
        </p:nvGrpSpPr>
        <p:grpSpPr>
          <a:xfrm>
            <a:off x="435370" y="617925"/>
            <a:ext cx="309022" cy="315499"/>
            <a:chOff x="3951850" y="2985350"/>
            <a:chExt cx="407950" cy="416500"/>
          </a:xfrm>
        </p:grpSpPr>
        <p:sp>
          <p:nvSpPr>
            <p:cNvPr id="362" name="Google Shape;362;p2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66" name="Google Shape;366;p20"/>
          <p:cNvPicPr preferRelativeResize="0"/>
          <p:nvPr/>
        </p:nvPicPr>
        <p:blipFill rotWithShape="1">
          <a:blip r:embed="rId3">
            <a:alphaModFix/>
          </a:blip>
          <a:srcRect/>
          <a:stretch/>
        </p:blipFill>
        <p:spPr>
          <a:xfrm>
            <a:off x="109725" y="1613750"/>
            <a:ext cx="6096025" cy="2705125"/>
          </a:xfrm>
          <a:prstGeom prst="rect">
            <a:avLst/>
          </a:prstGeom>
          <a:noFill/>
          <a:ln>
            <a:noFill/>
          </a:ln>
        </p:spPr>
      </p:pic>
      <p:pic>
        <p:nvPicPr>
          <p:cNvPr id="367" name="Google Shape;367;p20"/>
          <p:cNvPicPr preferRelativeResize="0"/>
          <p:nvPr/>
        </p:nvPicPr>
        <p:blipFill rotWithShape="1">
          <a:blip r:embed="rId4">
            <a:alphaModFix/>
          </a:blip>
          <a:srcRect/>
          <a:stretch/>
        </p:blipFill>
        <p:spPr>
          <a:xfrm>
            <a:off x="109713" y="1613750"/>
            <a:ext cx="6448425" cy="2838450"/>
          </a:xfrm>
          <a:prstGeom prst="rect">
            <a:avLst/>
          </a:prstGeom>
          <a:noFill/>
          <a:ln>
            <a:noFill/>
          </a:ln>
        </p:spPr>
      </p:pic>
      <p:sp>
        <p:nvSpPr>
          <p:cNvPr id="368" name="Google Shape;368;p20"/>
          <p:cNvSpPr txBox="1"/>
          <p:nvPr/>
        </p:nvSpPr>
        <p:spPr>
          <a:xfrm>
            <a:off x="8033617" y="4636500"/>
            <a:ext cx="12573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rgbClr val="000000"/>
                </a:solidFill>
                <a:latin typeface="Arial"/>
                <a:ea typeface="Arial"/>
                <a:cs typeface="Arial"/>
                <a:sym typeface="Arial"/>
                <a:hlinkClick r:id="rId5" action="ppaction://hlinksldjump">
                  <a:extLst>
                    <a:ext uri="{A12FA001-AC4F-418D-AE19-62706E023703}">
                      <ahyp:hlinkClr xmlns:ahyp="http://schemas.microsoft.com/office/drawing/2018/hyperlinkcolor" val="tx"/>
                    </a:ext>
                  </a:extLst>
                </a:hlinkClick>
              </a:rPr>
              <a:t>Return</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10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
          <p:cNvSpPr txBox="1">
            <a:spLocks noGrp="1"/>
          </p:cNvSpPr>
          <p:nvPr>
            <p:ph type="ctrTitle" idx="4294967295"/>
          </p:nvPr>
        </p:nvSpPr>
        <p:spPr>
          <a:xfrm>
            <a:off x="668850" y="1991850"/>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chemeClr val="accent5"/>
                </a:solidFill>
                <a:latin typeface="Roboto Condensed"/>
                <a:ea typeface="Roboto Condensed"/>
                <a:cs typeface="Roboto Condensed"/>
                <a:sym typeface="Roboto Condensed"/>
              </a:rPr>
              <a:t>Forecast  </a:t>
            </a:r>
            <a:endParaRPr sz="5500" b="1" i="0" u="none" strike="noStrike" cap="none">
              <a:solidFill>
                <a:schemeClr val="accent5"/>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chemeClr val="accent5"/>
                </a:solidFill>
                <a:latin typeface="Roboto Condensed"/>
                <a:ea typeface="Roboto Condensed"/>
                <a:cs typeface="Roboto Condensed"/>
                <a:sym typeface="Roboto Condensed"/>
              </a:rPr>
              <a:t>Singapore’s </a:t>
            </a:r>
            <a:r>
              <a:rPr lang="en" sz="5500" b="1" i="0" u="none" strike="noStrike" cap="none">
                <a:solidFill>
                  <a:srgbClr val="980000"/>
                </a:solidFill>
                <a:latin typeface="Roboto Condensed"/>
                <a:ea typeface="Roboto Condensed"/>
                <a:cs typeface="Roboto Condensed"/>
                <a:sym typeface="Roboto Condensed"/>
              </a:rPr>
              <a:t>GDP</a:t>
            </a:r>
            <a:r>
              <a:rPr lang="en" sz="5500" b="1" i="0" u="none" strike="noStrike" cap="none">
                <a:solidFill>
                  <a:schemeClr val="accent5"/>
                </a:solidFill>
                <a:latin typeface="Roboto Condensed"/>
                <a:ea typeface="Roboto Condensed"/>
                <a:cs typeface="Roboto Condensed"/>
                <a:sym typeface="Roboto Condensed"/>
              </a:rPr>
              <a:t> </a:t>
            </a:r>
            <a:endParaRPr sz="5500" b="1" i="0" u="none" strike="noStrike" cap="none">
              <a:solidFill>
                <a:schemeClr val="accent5"/>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chemeClr val="accent5"/>
                </a:solidFill>
                <a:latin typeface="Roboto Condensed"/>
                <a:ea typeface="Roboto Condensed"/>
                <a:cs typeface="Roboto Condensed"/>
                <a:sym typeface="Roboto Condensed"/>
              </a:rPr>
              <a:t>By</a:t>
            </a:r>
            <a:endParaRPr sz="5500" b="1" i="0" u="none" strike="noStrike" cap="none">
              <a:solidFill>
                <a:schemeClr val="accent5"/>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chemeClr val="accent5"/>
                </a:solidFill>
                <a:latin typeface="Roboto Condensed"/>
                <a:ea typeface="Roboto Condensed"/>
                <a:cs typeface="Roboto Condensed"/>
                <a:sym typeface="Roboto Condensed"/>
              </a:rPr>
              <a:t>Industry Sectors</a:t>
            </a:r>
            <a:endParaRPr sz="5500" b="1" i="0" u="none" strike="noStrike" cap="none">
              <a:solidFill>
                <a:schemeClr val="accent5"/>
              </a:solidFill>
              <a:latin typeface="Roboto Condensed"/>
              <a:ea typeface="Roboto Condensed"/>
              <a:cs typeface="Roboto Condensed"/>
              <a:sym typeface="Roboto Condensed"/>
            </a:endParaRPr>
          </a:p>
        </p:txBody>
      </p:sp>
      <p:sp>
        <p:nvSpPr>
          <p:cNvPr id="172" name="Google Shape;172;p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 </a:t>
            </a:r>
            <a:r>
              <a:rPr lang="en">
                <a:solidFill>
                  <a:schemeClr val="accent5"/>
                </a:solidFill>
              </a:rPr>
              <a:t>DECOMPOSITION</a:t>
            </a:r>
            <a:r>
              <a:rPr lang="en"/>
              <a:t> OF TREND</a:t>
            </a:r>
            <a:endParaRPr/>
          </a:p>
        </p:txBody>
      </p:sp>
      <p:sp>
        <p:nvSpPr>
          <p:cNvPr id="374" name="Google Shape;374;p21"/>
          <p:cNvSpPr txBox="1">
            <a:spLocks noGrp="1"/>
          </p:cNvSpPr>
          <p:nvPr>
            <p:ph type="body" idx="1"/>
          </p:nvPr>
        </p:nvSpPr>
        <p:spPr>
          <a:xfrm>
            <a:off x="655239" y="2070000"/>
            <a:ext cx="3378300" cy="2724300"/>
          </a:xfrm>
          <a:prstGeom prst="rect">
            <a:avLst/>
          </a:prstGeom>
          <a:noFill/>
          <a:ln>
            <a:noFill/>
          </a:ln>
        </p:spPr>
        <p:txBody>
          <a:bodyPr spcFirstLastPara="1" wrap="square" lIns="91425" tIns="91425" rIns="91425" bIns="91425" anchor="t" anchorCtr="0">
            <a:noAutofit/>
          </a:bodyPr>
          <a:lstStyle/>
          <a:p>
            <a:pPr marL="120650" lvl="0" indent="0" algn="l" rtl="0">
              <a:lnSpc>
                <a:spcPct val="107000"/>
              </a:lnSpc>
              <a:spcBef>
                <a:spcPts val="0"/>
              </a:spcBef>
              <a:spcAft>
                <a:spcPts val="0"/>
              </a:spcAft>
              <a:buClr>
                <a:srgbClr val="3F5378"/>
              </a:buClr>
              <a:buSzPts val="1700"/>
              <a:buNone/>
            </a:pPr>
            <a:r>
              <a:rPr lang="en" sz="1700">
                <a:solidFill>
                  <a:srgbClr val="3F5378"/>
                </a:solidFill>
                <a:latin typeface="Roboto Condensed"/>
                <a:ea typeface="Roboto Condensed"/>
                <a:cs typeface="Roboto Condensed"/>
                <a:sym typeface="Roboto Condensed"/>
              </a:rPr>
              <a:t>Time series decomposition involves thinking of a series as a combination of the following components :</a:t>
            </a:r>
            <a:endParaRPr/>
          </a:p>
          <a:p>
            <a:pPr marL="457200" lvl="0" indent="-336550" algn="l" rtl="0">
              <a:lnSpc>
                <a:spcPct val="107000"/>
              </a:lnSpc>
              <a:spcBef>
                <a:spcPts val="0"/>
              </a:spcBef>
              <a:spcAft>
                <a:spcPts val="0"/>
              </a:spcAft>
              <a:buClr>
                <a:srgbClr val="3F5378"/>
              </a:buClr>
              <a:buSzPts val="1700"/>
              <a:buFont typeface="Roboto Condensed"/>
              <a:buChar char="❏"/>
            </a:pPr>
            <a:r>
              <a:rPr lang="en" sz="1700">
                <a:solidFill>
                  <a:srgbClr val="3F5378"/>
                </a:solidFill>
                <a:latin typeface="Roboto Condensed"/>
                <a:ea typeface="Roboto Condensed"/>
                <a:cs typeface="Roboto Condensed"/>
                <a:sym typeface="Roboto Condensed"/>
              </a:rPr>
              <a:t>Level</a:t>
            </a:r>
            <a:endParaRPr/>
          </a:p>
          <a:p>
            <a:pPr marL="457200" lvl="0" indent="-336550" algn="l" rtl="0">
              <a:lnSpc>
                <a:spcPct val="107000"/>
              </a:lnSpc>
              <a:spcBef>
                <a:spcPts val="0"/>
              </a:spcBef>
              <a:spcAft>
                <a:spcPts val="0"/>
              </a:spcAft>
              <a:buClr>
                <a:srgbClr val="3F5378"/>
              </a:buClr>
              <a:buSzPts val="1700"/>
              <a:buFont typeface="Roboto Condensed"/>
              <a:buChar char="❏"/>
            </a:pPr>
            <a:r>
              <a:rPr lang="en" sz="1700">
                <a:solidFill>
                  <a:srgbClr val="3F5378"/>
                </a:solidFill>
                <a:latin typeface="Roboto Condensed"/>
                <a:ea typeface="Roboto Condensed"/>
                <a:cs typeface="Roboto Condensed"/>
                <a:sym typeface="Roboto Condensed"/>
              </a:rPr>
              <a:t>Trend</a:t>
            </a:r>
            <a:endParaRPr/>
          </a:p>
          <a:p>
            <a:pPr marL="457200" lvl="0" indent="-336550" algn="l" rtl="0">
              <a:lnSpc>
                <a:spcPct val="107000"/>
              </a:lnSpc>
              <a:spcBef>
                <a:spcPts val="0"/>
              </a:spcBef>
              <a:spcAft>
                <a:spcPts val="0"/>
              </a:spcAft>
              <a:buClr>
                <a:srgbClr val="3F5378"/>
              </a:buClr>
              <a:buSzPts val="1700"/>
              <a:buFont typeface="Roboto Condensed"/>
              <a:buChar char="❏"/>
            </a:pPr>
            <a:r>
              <a:rPr lang="en" sz="1700">
                <a:solidFill>
                  <a:srgbClr val="3F5378"/>
                </a:solidFill>
                <a:latin typeface="Roboto Condensed"/>
                <a:ea typeface="Roboto Condensed"/>
                <a:cs typeface="Roboto Condensed"/>
                <a:sym typeface="Roboto Condensed"/>
              </a:rPr>
              <a:t>Seasonality, and </a:t>
            </a:r>
            <a:endParaRPr/>
          </a:p>
          <a:p>
            <a:pPr marL="457200" lvl="0" indent="-336550" algn="l" rtl="0">
              <a:lnSpc>
                <a:spcPct val="107000"/>
              </a:lnSpc>
              <a:spcBef>
                <a:spcPts val="0"/>
              </a:spcBef>
              <a:spcAft>
                <a:spcPts val="0"/>
              </a:spcAft>
              <a:buClr>
                <a:srgbClr val="3F5378"/>
              </a:buClr>
              <a:buSzPts val="1700"/>
              <a:buFont typeface="Roboto Condensed"/>
              <a:buChar char="❏"/>
            </a:pPr>
            <a:r>
              <a:rPr lang="en" sz="1700">
                <a:solidFill>
                  <a:srgbClr val="3F5378"/>
                </a:solidFill>
                <a:latin typeface="Roboto Condensed"/>
                <a:ea typeface="Roboto Condensed"/>
                <a:cs typeface="Roboto Condensed"/>
                <a:sym typeface="Roboto Condensed"/>
              </a:rPr>
              <a:t>Noise.</a:t>
            </a:r>
            <a:endParaRPr sz="1700">
              <a:solidFill>
                <a:srgbClr val="3F5378"/>
              </a:solidFill>
              <a:latin typeface="Roboto Condensed"/>
              <a:ea typeface="Roboto Condensed"/>
              <a:cs typeface="Roboto Condensed"/>
              <a:sym typeface="Roboto Condensed"/>
            </a:endParaRPr>
          </a:p>
          <a:p>
            <a:pPr marL="457200" lvl="0" indent="0" algn="l" rtl="0">
              <a:lnSpc>
                <a:spcPct val="107000"/>
              </a:lnSpc>
              <a:spcBef>
                <a:spcPts val="800"/>
              </a:spcBef>
              <a:spcAft>
                <a:spcPts val="800"/>
              </a:spcAft>
              <a:buSzPts val="2000"/>
              <a:buNone/>
            </a:pPr>
            <a:endParaRPr>
              <a:solidFill>
                <a:srgbClr val="3F5378"/>
              </a:solidFill>
            </a:endParaRPr>
          </a:p>
        </p:txBody>
      </p:sp>
      <p:sp>
        <p:nvSpPr>
          <p:cNvPr id="375" name="Google Shape;375;p21"/>
          <p:cNvSpPr txBox="1">
            <a:spLocks noGrp="1"/>
          </p:cNvSpPr>
          <p:nvPr>
            <p:ph type="body" idx="2"/>
          </p:nvPr>
        </p:nvSpPr>
        <p:spPr>
          <a:xfrm>
            <a:off x="4383525" y="2104953"/>
            <a:ext cx="3378300" cy="2724300"/>
          </a:xfrm>
          <a:prstGeom prst="rect">
            <a:avLst/>
          </a:prstGeom>
          <a:noFill/>
          <a:ln>
            <a:noFill/>
          </a:ln>
        </p:spPr>
        <p:txBody>
          <a:bodyPr spcFirstLastPara="1" wrap="square" lIns="91425" tIns="91425" rIns="91425" bIns="91425" anchor="t" anchorCtr="0">
            <a:noAutofit/>
          </a:bodyPr>
          <a:lstStyle/>
          <a:p>
            <a:pPr marL="120650" lvl="0" indent="0" algn="l" rtl="0">
              <a:lnSpc>
                <a:spcPct val="107000"/>
              </a:lnSpc>
              <a:spcBef>
                <a:spcPts val="0"/>
              </a:spcBef>
              <a:spcAft>
                <a:spcPts val="0"/>
              </a:spcAft>
              <a:buClr>
                <a:srgbClr val="3F5378"/>
              </a:buClr>
              <a:buSzPts val="1700"/>
              <a:buNone/>
            </a:pPr>
            <a:r>
              <a:rPr lang="en" sz="1700">
                <a:solidFill>
                  <a:srgbClr val="3F5378"/>
                </a:solidFill>
                <a:latin typeface="Roboto Condensed"/>
                <a:ea typeface="Roboto Condensed"/>
                <a:cs typeface="Roboto Condensed"/>
                <a:sym typeface="Roboto Condensed"/>
              </a:rPr>
              <a:t>For the purpose of this project, we are only focusing on the GDP trend and yearly percentage change, therefore, Decomposition helps us to get rid of the influnce of seasonality and noise. </a:t>
            </a:r>
            <a:endParaRPr sz="1900">
              <a:solidFill>
                <a:srgbClr val="3F5378"/>
              </a:solidFill>
            </a:endParaRPr>
          </a:p>
        </p:txBody>
      </p:sp>
      <p:sp>
        <p:nvSpPr>
          <p:cNvPr id="376" name="Google Shape;376;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20</a:t>
            </a:fld>
            <a:endParaRPr/>
          </a:p>
        </p:txBody>
      </p:sp>
      <p:grpSp>
        <p:nvGrpSpPr>
          <p:cNvPr id="377" name="Google Shape;377;p21"/>
          <p:cNvGrpSpPr/>
          <p:nvPr/>
        </p:nvGrpSpPr>
        <p:grpSpPr>
          <a:xfrm>
            <a:off x="338368" y="629920"/>
            <a:ext cx="392063" cy="291505"/>
            <a:chOff x="5247525" y="3007275"/>
            <a:chExt cx="517575" cy="384825"/>
          </a:xfrm>
        </p:grpSpPr>
        <p:sp>
          <p:nvSpPr>
            <p:cNvPr id="378" name="Google Shape;378;p21"/>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1"/>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0" name="Google Shape;380;p21"/>
          <p:cNvSpPr txBox="1"/>
          <p:nvPr/>
        </p:nvSpPr>
        <p:spPr>
          <a:xfrm>
            <a:off x="814275" y="1532053"/>
            <a:ext cx="4011300" cy="7662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800"/>
              <a:buFont typeface="Arial"/>
              <a:buNone/>
            </a:pPr>
            <a:r>
              <a:rPr lang="en" sz="1800" b="1" i="0" u="none" strike="noStrike" cap="none">
                <a:solidFill>
                  <a:srgbClr val="3F5378"/>
                </a:solidFill>
                <a:latin typeface="Roboto Condensed"/>
                <a:ea typeface="Roboto Condensed"/>
                <a:cs typeface="Roboto Condensed"/>
                <a:sym typeface="Roboto Condensed"/>
              </a:rPr>
              <a:t>Introduction of </a:t>
            </a:r>
            <a:r>
              <a:rPr lang="en" sz="1800" b="1" i="0" u="none" strike="noStrike" cap="none">
                <a:solidFill>
                  <a:schemeClr val="accent6"/>
                </a:solidFill>
                <a:latin typeface="Roboto Condensed"/>
                <a:ea typeface="Roboto Condensed"/>
                <a:cs typeface="Roboto Condensed"/>
                <a:sym typeface="Roboto Condensed"/>
              </a:rPr>
              <a:t>Decomposition</a:t>
            </a:r>
            <a:r>
              <a:rPr lang="en" sz="1800" b="1" i="0" u="none" strike="noStrike" cap="none">
                <a:solidFill>
                  <a:srgbClr val="3F5378"/>
                </a:solidFill>
                <a:latin typeface="Roboto Condensed"/>
                <a:ea typeface="Roboto Condensed"/>
                <a:cs typeface="Roboto Condensed"/>
                <a:sym typeface="Roboto Condensed"/>
              </a:rPr>
              <a:t>:</a:t>
            </a:r>
            <a:endParaRPr sz="1400" b="0" i="0" u="none" strike="noStrike" cap="none">
              <a:solidFill>
                <a:srgbClr val="000000"/>
              </a:solidFill>
              <a:latin typeface="Roboto Condensed"/>
              <a:ea typeface="Roboto Condensed"/>
              <a:cs typeface="Roboto Condensed"/>
              <a:sym typeface="Roboto Condensed"/>
            </a:endParaRPr>
          </a:p>
        </p:txBody>
      </p:sp>
      <p:sp>
        <p:nvSpPr>
          <p:cNvPr id="381" name="Google Shape;381;p21"/>
          <p:cNvSpPr txBox="1"/>
          <p:nvPr/>
        </p:nvSpPr>
        <p:spPr>
          <a:xfrm>
            <a:off x="4477461" y="1532053"/>
            <a:ext cx="4011300" cy="7662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800"/>
              <a:buFont typeface="Arial"/>
              <a:buNone/>
            </a:pPr>
            <a:r>
              <a:rPr lang="en" sz="1800" b="1" i="0" u="none" strike="noStrike" cap="none">
                <a:solidFill>
                  <a:srgbClr val="3F5378"/>
                </a:solidFill>
                <a:latin typeface="Roboto Condensed"/>
                <a:ea typeface="Roboto Condensed"/>
                <a:cs typeface="Roboto Condensed"/>
                <a:sym typeface="Roboto Condensed"/>
              </a:rPr>
              <a:t>Reason of </a:t>
            </a:r>
            <a:r>
              <a:rPr lang="en" sz="1800" b="1" i="0" u="none" strike="noStrike" cap="none">
                <a:solidFill>
                  <a:schemeClr val="accent6"/>
                </a:solidFill>
                <a:latin typeface="Roboto Condensed"/>
                <a:ea typeface="Roboto Condensed"/>
                <a:cs typeface="Roboto Condensed"/>
                <a:sym typeface="Roboto Condensed"/>
              </a:rPr>
              <a:t>Decomposition</a:t>
            </a:r>
            <a:r>
              <a:rPr lang="en" sz="1800" b="1" i="0" u="none" strike="noStrike" cap="none">
                <a:solidFill>
                  <a:srgbClr val="3F5378"/>
                </a:solidFill>
                <a:latin typeface="Roboto Condensed"/>
                <a:ea typeface="Roboto Condensed"/>
                <a:cs typeface="Roboto Condensed"/>
                <a:sym typeface="Roboto Condensed"/>
              </a:rPr>
              <a:t>:</a:t>
            </a:r>
            <a:endParaRPr sz="1400" b="0" i="0" u="none" strike="noStrike" cap="none">
              <a:solidFill>
                <a:srgbClr val="000000"/>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 </a:t>
            </a:r>
            <a:r>
              <a:rPr lang="en">
                <a:solidFill>
                  <a:schemeClr val="accent5"/>
                </a:solidFill>
              </a:rPr>
              <a:t>DECOMPOSITION</a:t>
            </a:r>
            <a:r>
              <a:rPr lang="en"/>
              <a:t> OF TREND</a:t>
            </a:r>
            <a:endParaRPr/>
          </a:p>
        </p:txBody>
      </p:sp>
      <p:sp>
        <p:nvSpPr>
          <p:cNvPr id="387" name="Google Shape;387;p2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21</a:t>
            </a:fld>
            <a:endParaRPr/>
          </a:p>
        </p:txBody>
      </p:sp>
      <p:grpSp>
        <p:nvGrpSpPr>
          <p:cNvPr id="388" name="Google Shape;388;p22"/>
          <p:cNvGrpSpPr/>
          <p:nvPr/>
        </p:nvGrpSpPr>
        <p:grpSpPr>
          <a:xfrm>
            <a:off x="338368" y="629920"/>
            <a:ext cx="392063" cy="291505"/>
            <a:chOff x="5247525" y="3007275"/>
            <a:chExt cx="517575" cy="384825"/>
          </a:xfrm>
        </p:grpSpPr>
        <p:sp>
          <p:nvSpPr>
            <p:cNvPr id="389" name="Google Shape;389;p22"/>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2"/>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1" name="Google Shape;391;p22"/>
          <p:cNvSpPr txBox="1"/>
          <p:nvPr/>
        </p:nvSpPr>
        <p:spPr>
          <a:xfrm>
            <a:off x="8033617" y="4636500"/>
            <a:ext cx="12573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rgbClr val="000000"/>
                </a:solidFill>
                <a:latin typeface="Arial"/>
                <a:ea typeface="Arial"/>
                <a:cs typeface="Arial"/>
                <a:sym typeface="Arial"/>
                <a:hlinkClick r:id="rId3" action="ppaction://hlinksldjump">
                  <a:extLst>
                    <a:ext uri="{A12FA001-AC4F-418D-AE19-62706E023703}">
                      <ahyp:hlinkClr xmlns:ahyp="http://schemas.microsoft.com/office/drawing/2018/hyperlinkcolor" val="tx"/>
                    </a:ext>
                  </a:extLst>
                </a:hlinkClick>
              </a:rPr>
              <a:t>Return</a:t>
            </a:r>
            <a:endParaRPr sz="1400" b="0" i="0" u="none" strike="noStrike" cap="none">
              <a:solidFill>
                <a:srgbClr val="000000"/>
              </a:solidFill>
              <a:latin typeface="Arial"/>
              <a:ea typeface="Arial"/>
              <a:cs typeface="Arial"/>
              <a:sym typeface="Arial"/>
            </a:endParaRPr>
          </a:p>
        </p:txBody>
      </p:sp>
      <p:grpSp>
        <p:nvGrpSpPr>
          <p:cNvPr id="392" name="Google Shape;392;p22"/>
          <p:cNvGrpSpPr/>
          <p:nvPr/>
        </p:nvGrpSpPr>
        <p:grpSpPr>
          <a:xfrm>
            <a:off x="399623" y="1739351"/>
            <a:ext cx="7426186" cy="3011574"/>
            <a:chOff x="974470" y="1768730"/>
            <a:chExt cx="7426186" cy="3011574"/>
          </a:xfrm>
        </p:grpSpPr>
        <p:pic>
          <p:nvPicPr>
            <p:cNvPr id="393" name="Google Shape;393;p22"/>
            <p:cNvPicPr preferRelativeResize="0"/>
            <p:nvPr/>
          </p:nvPicPr>
          <p:blipFill rotWithShape="1">
            <a:blip r:embed="rId4">
              <a:alphaModFix/>
            </a:blip>
            <a:srcRect/>
            <a:stretch/>
          </p:blipFill>
          <p:spPr>
            <a:xfrm>
              <a:off x="974470" y="1768730"/>
              <a:ext cx="5098205" cy="3011574"/>
            </a:xfrm>
            <a:prstGeom prst="rect">
              <a:avLst/>
            </a:prstGeom>
            <a:noFill/>
            <a:ln>
              <a:noFill/>
            </a:ln>
          </p:spPr>
        </p:pic>
        <p:grpSp>
          <p:nvGrpSpPr>
            <p:cNvPr id="394" name="Google Shape;394;p22"/>
            <p:cNvGrpSpPr/>
            <p:nvPr/>
          </p:nvGrpSpPr>
          <p:grpSpPr>
            <a:xfrm>
              <a:off x="6072675" y="2571750"/>
              <a:ext cx="2327981" cy="738664"/>
              <a:chOff x="6072675" y="2351609"/>
              <a:chExt cx="2327981" cy="738664"/>
            </a:xfrm>
          </p:grpSpPr>
          <p:sp>
            <p:nvSpPr>
              <p:cNvPr id="395" name="Google Shape;395;p22"/>
              <p:cNvSpPr txBox="1"/>
              <p:nvPr/>
            </p:nvSpPr>
            <p:spPr>
              <a:xfrm>
                <a:off x="6531365" y="2351609"/>
                <a:ext cx="186929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chemeClr val="accent5"/>
                    </a:solidFill>
                    <a:latin typeface="Arial"/>
                    <a:ea typeface="Arial"/>
                    <a:cs typeface="Arial"/>
                    <a:sym typeface="Arial"/>
                  </a:rPr>
                  <a:t>Extract the trend for model training and analysis</a:t>
                </a:r>
                <a:endParaRPr/>
              </a:p>
            </p:txBody>
          </p:sp>
          <p:sp>
            <p:nvSpPr>
              <p:cNvPr id="396" name="Google Shape;396;p22"/>
              <p:cNvSpPr/>
              <p:nvPr/>
            </p:nvSpPr>
            <p:spPr>
              <a:xfrm>
                <a:off x="6072675" y="2351609"/>
                <a:ext cx="306678" cy="674715"/>
              </a:xfrm>
              <a:prstGeom prst="rightBrace">
                <a:avLst>
                  <a:gd name="adj1" fmla="val 8333"/>
                  <a:gd name="adj2" fmla="val 50000"/>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grpSp>
      <p:sp>
        <p:nvSpPr>
          <p:cNvPr id="397" name="Google Shape;397;p22"/>
          <p:cNvSpPr txBox="1"/>
          <p:nvPr/>
        </p:nvSpPr>
        <p:spPr>
          <a:xfrm>
            <a:off x="655239" y="1431574"/>
            <a:ext cx="555312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426194"/>
                </a:solidFill>
                <a:latin typeface="Roboto Condensed"/>
                <a:ea typeface="Roboto Condensed"/>
                <a:cs typeface="Roboto Condensed"/>
                <a:sym typeface="Roboto Condensed"/>
              </a:rPr>
              <a:t>Example of Trend Decomposition (Finance &amp; Insurance Sector)</a:t>
            </a:r>
            <a:endParaRPr>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 </a:t>
            </a:r>
            <a:r>
              <a:rPr lang="en">
                <a:solidFill>
                  <a:srgbClr val="FF9800"/>
                </a:solidFill>
              </a:rPr>
              <a:t>ADF </a:t>
            </a:r>
            <a:r>
              <a:rPr lang="en"/>
              <a:t>STATIONARITY TEST</a:t>
            </a:r>
            <a:endParaRPr>
              <a:solidFill>
                <a:srgbClr val="FF9800"/>
              </a:solidFill>
            </a:endParaRPr>
          </a:p>
        </p:txBody>
      </p:sp>
      <p:sp>
        <p:nvSpPr>
          <p:cNvPr id="403" name="Google Shape;403;p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22</a:t>
            </a:fld>
            <a:endParaRPr/>
          </a:p>
        </p:txBody>
      </p:sp>
      <p:grpSp>
        <p:nvGrpSpPr>
          <p:cNvPr id="404" name="Google Shape;404;p23"/>
          <p:cNvGrpSpPr/>
          <p:nvPr/>
        </p:nvGrpSpPr>
        <p:grpSpPr>
          <a:xfrm>
            <a:off x="338368" y="629920"/>
            <a:ext cx="392063" cy="291505"/>
            <a:chOff x="5247525" y="3007275"/>
            <a:chExt cx="517575" cy="384825"/>
          </a:xfrm>
        </p:grpSpPr>
        <p:sp>
          <p:nvSpPr>
            <p:cNvPr id="405" name="Google Shape;405;p2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7" name="Google Shape;407;p23"/>
          <p:cNvSpPr txBox="1"/>
          <p:nvPr/>
        </p:nvSpPr>
        <p:spPr>
          <a:xfrm>
            <a:off x="847200" y="1482750"/>
            <a:ext cx="74496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0"/>
              </a:spcAft>
              <a:buClr>
                <a:srgbClr val="000000"/>
              </a:buClr>
              <a:buSzPts val="1800"/>
              <a:buFont typeface="Arial"/>
              <a:buNone/>
            </a:pPr>
            <a:r>
              <a:rPr lang="en" sz="1800" b="1" i="0" u="none" strike="noStrike" cap="none">
                <a:solidFill>
                  <a:srgbClr val="3F5378"/>
                </a:solidFill>
                <a:latin typeface="Roboto Condensed"/>
                <a:ea typeface="Roboto Condensed"/>
                <a:cs typeface="Roboto Condensed"/>
                <a:sym typeface="Roboto Condensed"/>
              </a:rPr>
              <a:t>Introduction of </a:t>
            </a:r>
            <a:r>
              <a:rPr lang="en" sz="1800" b="1" i="0" u="none" strike="noStrike" cap="none">
                <a:solidFill>
                  <a:schemeClr val="accent6"/>
                </a:solidFill>
                <a:latin typeface="Roboto Condensed"/>
                <a:ea typeface="Roboto Condensed"/>
                <a:cs typeface="Roboto Condensed"/>
                <a:sym typeface="Roboto Condensed"/>
              </a:rPr>
              <a:t>stationarity test</a:t>
            </a:r>
            <a:r>
              <a:rPr lang="en" sz="1800" b="1" i="0" u="none" strike="noStrike" cap="none">
                <a:solidFill>
                  <a:srgbClr val="3F5378"/>
                </a:solidFill>
                <a:latin typeface="Roboto Condensed"/>
                <a:ea typeface="Roboto Condensed"/>
                <a:cs typeface="Roboto Condensed"/>
                <a:sym typeface="Roboto Condensed"/>
              </a:rPr>
              <a:t>:</a:t>
            </a:r>
            <a:endParaRPr sz="1800" b="1" i="0" u="none" strike="noStrike" cap="none">
              <a:solidFill>
                <a:srgbClr val="3F5378"/>
              </a:solidFill>
              <a:latin typeface="Roboto Condensed"/>
              <a:ea typeface="Roboto Condensed"/>
              <a:cs typeface="Roboto Condensed"/>
              <a:sym typeface="Roboto Condensed"/>
            </a:endParaRPr>
          </a:p>
          <a:p>
            <a:pPr marL="457200" marR="0" lvl="0" indent="-330200" algn="l" rtl="0">
              <a:lnSpc>
                <a:spcPct val="107000"/>
              </a:lnSpc>
              <a:spcBef>
                <a:spcPts val="800"/>
              </a:spcBef>
              <a:spcAft>
                <a:spcPts val="0"/>
              </a:spcAft>
              <a:buClr>
                <a:srgbClr val="3F5378"/>
              </a:buClr>
              <a:buSzPts val="1600"/>
              <a:buFont typeface="Roboto Condensed"/>
              <a:buChar char="❏"/>
            </a:pPr>
            <a:r>
              <a:rPr lang="en" sz="1600" b="0" i="0" u="none" strike="noStrike" cap="none">
                <a:solidFill>
                  <a:srgbClr val="3F5378"/>
                </a:solidFill>
                <a:latin typeface="Roboto Condensed"/>
                <a:ea typeface="Roboto Condensed"/>
                <a:cs typeface="Roboto Condensed"/>
                <a:sym typeface="Roboto Condensed"/>
              </a:rPr>
              <a:t>An augmented version of the original Dickey-Fuller test</a:t>
            </a:r>
            <a:endParaRPr sz="1600" b="0" i="0" u="none" strike="noStrike" cap="none">
              <a:solidFill>
                <a:srgbClr val="3F5378"/>
              </a:solidFill>
              <a:latin typeface="Roboto Condensed"/>
              <a:ea typeface="Roboto Condensed"/>
              <a:cs typeface="Roboto Condensed"/>
              <a:sym typeface="Roboto Condensed"/>
            </a:endParaRPr>
          </a:p>
          <a:p>
            <a:pPr marL="457200" marR="0" lvl="0" indent="-330200" algn="l" rtl="0">
              <a:lnSpc>
                <a:spcPct val="107000"/>
              </a:lnSpc>
              <a:spcBef>
                <a:spcPts val="0"/>
              </a:spcBef>
              <a:spcAft>
                <a:spcPts val="0"/>
              </a:spcAft>
              <a:buClr>
                <a:srgbClr val="3F5378"/>
              </a:buClr>
              <a:buSzPts val="1600"/>
              <a:buFont typeface="Roboto Condensed"/>
              <a:buChar char="❏"/>
            </a:pPr>
            <a:r>
              <a:rPr lang="en" sz="1600" b="0" i="0" u="none" strike="noStrike" cap="none">
                <a:solidFill>
                  <a:srgbClr val="3F5378"/>
                </a:solidFill>
                <a:latin typeface="Roboto Condensed"/>
                <a:ea typeface="Roboto Condensed"/>
                <a:cs typeface="Roboto Condensed"/>
                <a:sym typeface="Roboto Condensed"/>
              </a:rPr>
              <a:t>Null Hypothesis: a unit root is present in a time series</a:t>
            </a:r>
            <a:endParaRPr sz="1600" b="0" i="0" u="none" strike="noStrike" cap="none">
              <a:solidFill>
                <a:srgbClr val="3F5378"/>
              </a:solidFill>
              <a:latin typeface="Roboto Condensed"/>
              <a:ea typeface="Roboto Condensed"/>
              <a:cs typeface="Roboto Condensed"/>
              <a:sym typeface="Roboto Condensed"/>
            </a:endParaRPr>
          </a:p>
          <a:p>
            <a:pPr marL="457200" marR="0" lvl="0" indent="-330200" algn="l" rtl="0">
              <a:lnSpc>
                <a:spcPct val="107000"/>
              </a:lnSpc>
              <a:spcBef>
                <a:spcPts val="0"/>
              </a:spcBef>
              <a:spcAft>
                <a:spcPts val="0"/>
              </a:spcAft>
              <a:buClr>
                <a:srgbClr val="3F5378"/>
              </a:buClr>
              <a:buSzPts val="1600"/>
              <a:buFont typeface="Roboto Condensed"/>
              <a:buChar char="❏"/>
            </a:pPr>
            <a:r>
              <a:rPr lang="en" sz="1600" b="0" i="0" u="none" strike="noStrike" cap="none">
                <a:solidFill>
                  <a:srgbClr val="3F5378"/>
                </a:solidFill>
                <a:latin typeface="Roboto Condensed"/>
                <a:ea typeface="Roboto Condensed"/>
                <a:cs typeface="Roboto Condensed"/>
                <a:sym typeface="Roboto Condensed"/>
              </a:rPr>
              <a:t>The DF unit root test is valid only when the sequence is AR(1).</a:t>
            </a:r>
            <a:endParaRPr sz="1600" b="0" i="0" u="none" strike="noStrike" cap="none">
              <a:solidFill>
                <a:srgbClr val="3F5378"/>
              </a:solidFill>
              <a:latin typeface="Roboto Condensed"/>
              <a:ea typeface="Roboto Condensed"/>
              <a:cs typeface="Roboto Condensed"/>
              <a:sym typeface="Roboto Condensed"/>
            </a:endParaRPr>
          </a:p>
          <a:p>
            <a:pPr marL="457200" marR="0" lvl="0" indent="-330200" algn="l" rtl="0">
              <a:lnSpc>
                <a:spcPct val="107000"/>
              </a:lnSpc>
              <a:spcBef>
                <a:spcPts val="0"/>
              </a:spcBef>
              <a:spcAft>
                <a:spcPts val="0"/>
              </a:spcAft>
              <a:buClr>
                <a:srgbClr val="3F5378"/>
              </a:buClr>
              <a:buSzPts val="1600"/>
              <a:buFont typeface="Roboto Condensed"/>
              <a:buChar char="❏"/>
            </a:pPr>
            <a:r>
              <a:rPr lang="en" sz="1600" b="0" i="0" u="none" strike="noStrike" cap="none">
                <a:solidFill>
                  <a:srgbClr val="3F5378"/>
                </a:solidFill>
                <a:latin typeface="Roboto Condensed"/>
                <a:ea typeface="Roboto Condensed"/>
                <a:cs typeface="Roboto Condensed"/>
                <a:sym typeface="Roboto Condensed"/>
              </a:rPr>
              <a:t>If the sequence has a high-lag correlation, it can be checked by </a:t>
            </a:r>
            <a:r>
              <a:rPr lang="en" sz="1600" b="0" i="0" u="none" strike="noStrike" cap="none">
                <a:solidFill>
                  <a:schemeClr val="accent6"/>
                </a:solidFill>
                <a:latin typeface="Roboto Condensed"/>
                <a:ea typeface="Roboto Condensed"/>
                <a:cs typeface="Roboto Condensed"/>
                <a:sym typeface="Roboto Condensed"/>
              </a:rPr>
              <a:t>ADF</a:t>
            </a:r>
            <a:r>
              <a:rPr lang="en" sz="1600" b="0" i="0" u="none" strike="noStrike" cap="none">
                <a:solidFill>
                  <a:srgbClr val="3F5378"/>
                </a:solidFill>
                <a:latin typeface="Roboto Condensed"/>
                <a:ea typeface="Roboto Condensed"/>
                <a:cs typeface="Roboto Condensed"/>
                <a:sym typeface="Roboto Condensed"/>
              </a:rPr>
              <a:t>.</a:t>
            </a:r>
            <a:endParaRPr sz="1600" b="0" i="0" u="none" strike="noStrike" cap="none">
              <a:solidFill>
                <a:srgbClr val="3F5378"/>
              </a:solidFill>
              <a:latin typeface="Roboto Condensed"/>
              <a:ea typeface="Roboto Condensed"/>
              <a:cs typeface="Roboto Condensed"/>
              <a:sym typeface="Roboto Condensed"/>
            </a:endParaRPr>
          </a:p>
        </p:txBody>
      </p:sp>
      <p:pic>
        <p:nvPicPr>
          <p:cNvPr id="408" name="Google Shape;408;p23"/>
          <p:cNvPicPr preferRelativeResize="0"/>
          <p:nvPr/>
        </p:nvPicPr>
        <p:blipFill rotWithShape="1">
          <a:blip r:embed="rId3">
            <a:alphaModFix/>
          </a:blip>
          <a:srcRect/>
          <a:stretch/>
        </p:blipFill>
        <p:spPr>
          <a:xfrm>
            <a:off x="847200" y="3213519"/>
            <a:ext cx="7279626" cy="6023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 </a:t>
            </a:r>
            <a:r>
              <a:rPr lang="en">
                <a:solidFill>
                  <a:srgbClr val="FF9800"/>
                </a:solidFill>
              </a:rPr>
              <a:t>ADF </a:t>
            </a:r>
            <a:r>
              <a:rPr lang="en"/>
              <a:t>STATIONARITY TEST</a:t>
            </a:r>
            <a:endParaRPr>
              <a:solidFill>
                <a:srgbClr val="FF9800"/>
              </a:solidFill>
            </a:endParaRPr>
          </a:p>
        </p:txBody>
      </p:sp>
      <p:sp>
        <p:nvSpPr>
          <p:cNvPr id="414" name="Google Shape;414;p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23</a:t>
            </a:fld>
            <a:endParaRPr/>
          </a:p>
        </p:txBody>
      </p:sp>
      <p:grpSp>
        <p:nvGrpSpPr>
          <p:cNvPr id="415" name="Google Shape;415;p24"/>
          <p:cNvGrpSpPr/>
          <p:nvPr/>
        </p:nvGrpSpPr>
        <p:grpSpPr>
          <a:xfrm>
            <a:off x="338368" y="629920"/>
            <a:ext cx="392063" cy="291505"/>
            <a:chOff x="5247525" y="3007275"/>
            <a:chExt cx="517575" cy="384825"/>
          </a:xfrm>
        </p:grpSpPr>
        <p:sp>
          <p:nvSpPr>
            <p:cNvPr id="416" name="Google Shape;416;p2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4"/>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8" name="Google Shape;418;p24"/>
          <p:cNvSpPr txBox="1"/>
          <p:nvPr/>
        </p:nvSpPr>
        <p:spPr>
          <a:xfrm>
            <a:off x="8033617" y="4636500"/>
            <a:ext cx="12573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rgbClr val="000000"/>
                </a:solidFill>
                <a:latin typeface="Arial"/>
                <a:ea typeface="Arial"/>
                <a:cs typeface="Arial"/>
                <a:sym typeface="Arial"/>
                <a:hlinkClick r:id="rId3" action="ppaction://hlinksldjump">
                  <a:extLst>
                    <a:ext uri="{A12FA001-AC4F-418D-AE19-62706E023703}">
                      <ahyp:hlinkClr xmlns:ahyp="http://schemas.microsoft.com/office/drawing/2018/hyperlinkcolor" val="tx"/>
                    </a:ext>
                  </a:extLst>
                </a:hlinkClick>
              </a:rPr>
              <a:t>Return</a:t>
            </a:r>
            <a:endParaRPr sz="1400" b="0" i="0" u="none" strike="noStrike" cap="none">
              <a:solidFill>
                <a:srgbClr val="000000"/>
              </a:solidFill>
              <a:latin typeface="Arial"/>
              <a:ea typeface="Arial"/>
              <a:cs typeface="Arial"/>
              <a:sym typeface="Arial"/>
            </a:endParaRPr>
          </a:p>
        </p:txBody>
      </p:sp>
      <p:grpSp>
        <p:nvGrpSpPr>
          <p:cNvPr id="419" name="Google Shape;419;p24"/>
          <p:cNvGrpSpPr/>
          <p:nvPr/>
        </p:nvGrpSpPr>
        <p:grpSpPr>
          <a:xfrm>
            <a:off x="403615" y="1862174"/>
            <a:ext cx="7422194" cy="2837441"/>
            <a:chOff x="655239" y="1668614"/>
            <a:chExt cx="7422194" cy="2837441"/>
          </a:xfrm>
        </p:grpSpPr>
        <p:pic>
          <p:nvPicPr>
            <p:cNvPr id="420" name="Google Shape;420;p24"/>
            <p:cNvPicPr preferRelativeResize="0"/>
            <p:nvPr/>
          </p:nvPicPr>
          <p:blipFill rotWithShape="1">
            <a:blip r:embed="rId4">
              <a:alphaModFix/>
            </a:blip>
            <a:srcRect/>
            <a:stretch/>
          </p:blipFill>
          <p:spPr>
            <a:xfrm>
              <a:off x="655239" y="1735358"/>
              <a:ext cx="3506979" cy="2720932"/>
            </a:xfrm>
            <a:prstGeom prst="rect">
              <a:avLst/>
            </a:prstGeom>
            <a:noFill/>
            <a:ln>
              <a:noFill/>
            </a:ln>
          </p:spPr>
        </p:pic>
        <p:pic>
          <p:nvPicPr>
            <p:cNvPr id="421" name="Google Shape;421;p24"/>
            <p:cNvPicPr preferRelativeResize="0"/>
            <p:nvPr/>
          </p:nvPicPr>
          <p:blipFill rotWithShape="1">
            <a:blip r:embed="rId5">
              <a:alphaModFix/>
            </a:blip>
            <a:srcRect/>
            <a:stretch/>
          </p:blipFill>
          <p:spPr>
            <a:xfrm>
              <a:off x="4220779" y="1668614"/>
              <a:ext cx="3856654" cy="2837441"/>
            </a:xfrm>
            <a:prstGeom prst="rect">
              <a:avLst/>
            </a:prstGeom>
            <a:noFill/>
            <a:ln>
              <a:noFill/>
            </a:ln>
          </p:spPr>
        </p:pic>
        <p:cxnSp>
          <p:nvCxnSpPr>
            <p:cNvPr id="422" name="Google Shape;422;p24"/>
            <p:cNvCxnSpPr/>
            <p:nvPr/>
          </p:nvCxnSpPr>
          <p:spPr>
            <a:xfrm>
              <a:off x="1381612" y="2983480"/>
              <a:ext cx="800934" cy="0"/>
            </a:xfrm>
            <a:prstGeom prst="straightConnector1">
              <a:avLst/>
            </a:prstGeom>
            <a:noFill/>
            <a:ln w="19050" cap="flat" cmpd="sng">
              <a:solidFill>
                <a:srgbClr val="FF0000"/>
              </a:solidFill>
              <a:prstDash val="solid"/>
              <a:round/>
              <a:headEnd type="none" w="sm" len="sm"/>
              <a:tailEnd type="none" w="sm" len="sm"/>
            </a:ln>
          </p:spPr>
        </p:cxnSp>
        <p:cxnSp>
          <p:nvCxnSpPr>
            <p:cNvPr id="423" name="Google Shape;423;p24"/>
            <p:cNvCxnSpPr/>
            <p:nvPr/>
          </p:nvCxnSpPr>
          <p:spPr>
            <a:xfrm>
              <a:off x="4991378" y="2983480"/>
              <a:ext cx="800934" cy="0"/>
            </a:xfrm>
            <a:prstGeom prst="straightConnector1">
              <a:avLst/>
            </a:prstGeom>
            <a:noFill/>
            <a:ln w="19050" cap="flat" cmpd="sng">
              <a:solidFill>
                <a:srgbClr val="FF0000"/>
              </a:solidFill>
              <a:prstDash val="solid"/>
              <a:round/>
              <a:headEnd type="none" w="sm" len="sm"/>
              <a:tailEnd type="none" w="sm" len="sm"/>
            </a:ln>
          </p:spPr>
        </p:cxnSp>
        <p:cxnSp>
          <p:nvCxnSpPr>
            <p:cNvPr id="424" name="Google Shape;424;p24"/>
            <p:cNvCxnSpPr/>
            <p:nvPr/>
          </p:nvCxnSpPr>
          <p:spPr>
            <a:xfrm>
              <a:off x="1381612" y="4396239"/>
              <a:ext cx="800934" cy="0"/>
            </a:xfrm>
            <a:prstGeom prst="straightConnector1">
              <a:avLst/>
            </a:prstGeom>
            <a:noFill/>
            <a:ln w="19050" cap="flat" cmpd="sng">
              <a:solidFill>
                <a:srgbClr val="FF0000"/>
              </a:solidFill>
              <a:prstDash val="solid"/>
              <a:round/>
              <a:headEnd type="none" w="sm" len="sm"/>
              <a:tailEnd type="none" w="sm" len="sm"/>
            </a:ln>
          </p:spPr>
        </p:cxnSp>
        <p:cxnSp>
          <p:nvCxnSpPr>
            <p:cNvPr id="425" name="Google Shape;425;p24"/>
            <p:cNvCxnSpPr/>
            <p:nvPr/>
          </p:nvCxnSpPr>
          <p:spPr>
            <a:xfrm>
              <a:off x="4991378" y="4466301"/>
              <a:ext cx="800934" cy="0"/>
            </a:xfrm>
            <a:prstGeom prst="straightConnector1">
              <a:avLst/>
            </a:prstGeom>
            <a:noFill/>
            <a:ln w="19050" cap="flat" cmpd="sng">
              <a:solidFill>
                <a:srgbClr val="FF0000"/>
              </a:solidFill>
              <a:prstDash val="solid"/>
              <a:round/>
              <a:headEnd type="none" w="sm" len="sm"/>
              <a:tailEnd type="none" w="sm" len="sm"/>
            </a:ln>
          </p:spPr>
        </p:cxnSp>
      </p:grpSp>
      <p:sp>
        <p:nvSpPr>
          <p:cNvPr id="426" name="Google Shape;426;p24"/>
          <p:cNvSpPr txBox="1"/>
          <p:nvPr/>
        </p:nvSpPr>
        <p:spPr>
          <a:xfrm>
            <a:off x="403615" y="1456505"/>
            <a:ext cx="32496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i="0" u="none" strike="noStrike" cap="none">
                <a:solidFill>
                  <a:schemeClr val="accent1"/>
                </a:solidFill>
                <a:latin typeface="Roboto Condensed"/>
                <a:ea typeface="Roboto Condensed"/>
                <a:cs typeface="Roboto Condensed"/>
                <a:sym typeface="Roboto Condensed"/>
              </a:rPr>
              <a:t>ADF test results for logged GDP trend:</a:t>
            </a:r>
            <a:endParaRPr sz="1400" i="0" u="none" strike="noStrike" cap="none">
              <a:solidFill>
                <a:schemeClr val="accent1"/>
              </a:solidFill>
              <a:latin typeface="Roboto Condensed"/>
              <a:ea typeface="Roboto Condensed"/>
              <a:cs typeface="Roboto Condensed"/>
              <a:sym typeface="Roboto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 </a:t>
            </a:r>
            <a:r>
              <a:rPr lang="en">
                <a:solidFill>
                  <a:srgbClr val="FF9800"/>
                </a:solidFill>
              </a:rPr>
              <a:t>ADF </a:t>
            </a:r>
            <a:r>
              <a:rPr lang="en"/>
              <a:t>STATIONARITY TEST</a:t>
            </a:r>
            <a:endParaRPr>
              <a:solidFill>
                <a:srgbClr val="FF9800"/>
              </a:solidFill>
            </a:endParaRPr>
          </a:p>
        </p:txBody>
      </p:sp>
      <p:sp>
        <p:nvSpPr>
          <p:cNvPr id="432" name="Google Shape;432;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24</a:t>
            </a:fld>
            <a:endParaRPr/>
          </a:p>
        </p:txBody>
      </p:sp>
      <p:grpSp>
        <p:nvGrpSpPr>
          <p:cNvPr id="433" name="Google Shape;433;p25"/>
          <p:cNvGrpSpPr/>
          <p:nvPr/>
        </p:nvGrpSpPr>
        <p:grpSpPr>
          <a:xfrm>
            <a:off x="338368" y="629920"/>
            <a:ext cx="392063" cy="291505"/>
            <a:chOff x="5247525" y="3007275"/>
            <a:chExt cx="517575" cy="384825"/>
          </a:xfrm>
        </p:grpSpPr>
        <p:sp>
          <p:nvSpPr>
            <p:cNvPr id="434" name="Google Shape;434;p2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5"/>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6" name="Google Shape;436;p25"/>
          <p:cNvSpPr txBox="1"/>
          <p:nvPr/>
        </p:nvSpPr>
        <p:spPr>
          <a:xfrm>
            <a:off x="8033617" y="4636500"/>
            <a:ext cx="12573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rgbClr val="000000"/>
                </a:solidFill>
                <a:latin typeface="Arial"/>
                <a:ea typeface="Arial"/>
                <a:cs typeface="Arial"/>
                <a:sym typeface="Arial"/>
                <a:hlinkClick r:id="rId3" action="ppaction://hlinksldjump">
                  <a:extLst>
                    <a:ext uri="{A12FA001-AC4F-418D-AE19-62706E023703}">
                      <ahyp:hlinkClr xmlns:ahyp="http://schemas.microsoft.com/office/drawing/2018/hyperlinkcolor" val="tx"/>
                    </a:ext>
                  </a:extLst>
                </a:hlinkClick>
              </a:rPr>
              <a:t>Return</a:t>
            </a:r>
            <a:endParaRPr sz="1400" b="0" i="0" u="none" strike="noStrike" cap="none">
              <a:solidFill>
                <a:srgbClr val="000000"/>
              </a:solidFill>
              <a:latin typeface="Arial"/>
              <a:ea typeface="Arial"/>
              <a:cs typeface="Arial"/>
              <a:sym typeface="Arial"/>
            </a:endParaRPr>
          </a:p>
        </p:txBody>
      </p:sp>
      <p:sp>
        <p:nvSpPr>
          <p:cNvPr id="437" name="Google Shape;437;p25"/>
          <p:cNvSpPr txBox="1"/>
          <p:nvPr/>
        </p:nvSpPr>
        <p:spPr>
          <a:xfrm>
            <a:off x="403615" y="1456505"/>
            <a:ext cx="59955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i="0" u="none" strike="noStrike" cap="none">
                <a:solidFill>
                  <a:srgbClr val="000000"/>
                </a:solidFill>
                <a:latin typeface="Roboto Condensed"/>
                <a:ea typeface="Roboto Condensed"/>
                <a:cs typeface="Roboto Condensed"/>
                <a:sym typeface="Roboto Condensed"/>
              </a:rPr>
              <a:t>ADF test results for logged GDP trend </a:t>
            </a:r>
            <a:r>
              <a:rPr lang="en" sz="1400" b="1" i="0" u="none" strike="noStrike" cap="none">
                <a:solidFill>
                  <a:schemeClr val="accent5"/>
                </a:solidFill>
                <a:latin typeface="Roboto Condensed"/>
                <a:ea typeface="Roboto Condensed"/>
                <a:cs typeface="Roboto Condensed"/>
                <a:sym typeface="Roboto Condensed"/>
              </a:rPr>
              <a:t>AFTER THE 1</a:t>
            </a:r>
            <a:r>
              <a:rPr lang="en" sz="1400" b="1" i="0" u="none" strike="noStrike" cap="none" baseline="30000">
                <a:solidFill>
                  <a:schemeClr val="accent5"/>
                </a:solidFill>
                <a:latin typeface="Roboto Condensed"/>
                <a:ea typeface="Roboto Condensed"/>
                <a:cs typeface="Roboto Condensed"/>
                <a:sym typeface="Roboto Condensed"/>
              </a:rPr>
              <a:t>ST</a:t>
            </a:r>
            <a:r>
              <a:rPr lang="en" sz="1400" b="1" i="0" u="none" strike="noStrike" cap="none">
                <a:solidFill>
                  <a:schemeClr val="accent5"/>
                </a:solidFill>
                <a:latin typeface="Roboto Condensed"/>
                <a:ea typeface="Roboto Condensed"/>
                <a:cs typeface="Roboto Condensed"/>
                <a:sym typeface="Roboto Condensed"/>
              </a:rPr>
              <a:t> DIFFERENCING</a:t>
            </a:r>
            <a:r>
              <a:rPr lang="en" sz="1400" i="0" u="none" strike="noStrike" cap="none">
                <a:solidFill>
                  <a:srgbClr val="000000"/>
                </a:solidFill>
                <a:latin typeface="Roboto Condensed"/>
                <a:ea typeface="Roboto Condensed"/>
                <a:cs typeface="Roboto Condensed"/>
                <a:sym typeface="Roboto Condensed"/>
              </a:rPr>
              <a:t>:</a:t>
            </a:r>
            <a:endParaRPr sz="1400" i="0" u="none" strike="noStrike" cap="none">
              <a:solidFill>
                <a:srgbClr val="000000"/>
              </a:solidFill>
              <a:latin typeface="Roboto Condensed"/>
              <a:ea typeface="Roboto Condensed"/>
              <a:cs typeface="Roboto Condensed"/>
              <a:sym typeface="Roboto Condensed"/>
            </a:endParaRPr>
          </a:p>
        </p:txBody>
      </p:sp>
      <p:grpSp>
        <p:nvGrpSpPr>
          <p:cNvPr id="438" name="Google Shape;438;p25"/>
          <p:cNvGrpSpPr/>
          <p:nvPr/>
        </p:nvGrpSpPr>
        <p:grpSpPr>
          <a:xfrm>
            <a:off x="396941" y="1876576"/>
            <a:ext cx="6697864" cy="2861001"/>
            <a:chOff x="403615" y="1873393"/>
            <a:chExt cx="6697864" cy="2861001"/>
          </a:xfrm>
        </p:grpSpPr>
        <p:pic>
          <p:nvPicPr>
            <p:cNvPr id="439" name="Google Shape;439;p25"/>
            <p:cNvPicPr preferRelativeResize="0"/>
            <p:nvPr/>
          </p:nvPicPr>
          <p:blipFill rotWithShape="1">
            <a:blip r:embed="rId4">
              <a:alphaModFix/>
            </a:blip>
            <a:srcRect/>
            <a:stretch/>
          </p:blipFill>
          <p:spPr>
            <a:xfrm>
              <a:off x="403615" y="1922341"/>
              <a:ext cx="2929633" cy="2763106"/>
            </a:xfrm>
            <a:prstGeom prst="rect">
              <a:avLst/>
            </a:prstGeom>
            <a:noFill/>
            <a:ln>
              <a:noFill/>
            </a:ln>
          </p:spPr>
        </p:pic>
        <p:pic>
          <p:nvPicPr>
            <p:cNvPr id="440" name="Google Shape;440;p25"/>
            <p:cNvPicPr preferRelativeResize="0"/>
            <p:nvPr/>
          </p:nvPicPr>
          <p:blipFill rotWithShape="1">
            <a:blip r:embed="rId5">
              <a:alphaModFix/>
            </a:blip>
            <a:srcRect/>
            <a:stretch/>
          </p:blipFill>
          <p:spPr>
            <a:xfrm>
              <a:off x="3849769" y="1873393"/>
              <a:ext cx="3251710" cy="2861001"/>
            </a:xfrm>
            <a:prstGeom prst="rect">
              <a:avLst/>
            </a:prstGeom>
            <a:noFill/>
            <a:ln>
              <a:noFill/>
            </a:ln>
          </p:spPr>
        </p:pic>
        <p:cxnSp>
          <p:nvCxnSpPr>
            <p:cNvPr id="441" name="Google Shape;441;p25"/>
            <p:cNvCxnSpPr/>
            <p:nvPr/>
          </p:nvCxnSpPr>
          <p:spPr>
            <a:xfrm>
              <a:off x="1186721" y="3210412"/>
              <a:ext cx="800934" cy="0"/>
            </a:xfrm>
            <a:prstGeom prst="straightConnector1">
              <a:avLst/>
            </a:prstGeom>
            <a:noFill/>
            <a:ln w="19050" cap="flat" cmpd="sng">
              <a:solidFill>
                <a:srgbClr val="FF0000"/>
              </a:solidFill>
              <a:prstDash val="solid"/>
              <a:round/>
              <a:headEnd type="none" w="sm" len="sm"/>
              <a:tailEnd type="none" w="sm" len="sm"/>
            </a:ln>
          </p:spPr>
        </p:cxnSp>
        <p:cxnSp>
          <p:nvCxnSpPr>
            <p:cNvPr id="442" name="Google Shape;442;p25"/>
            <p:cNvCxnSpPr/>
            <p:nvPr/>
          </p:nvCxnSpPr>
          <p:spPr>
            <a:xfrm>
              <a:off x="4839871" y="3202626"/>
              <a:ext cx="800934" cy="0"/>
            </a:xfrm>
            <a:prstGeom prst="straightConnector1">
              <a:avLst/>
            </a:prstGeom>
            <a:noFill/>
            <a:ln w="19050" cap="flat" cmpd="sng">
              <a:solidFill>
                <a:srgbClr val="FF0000"/>
              </a:solidFill>
              <a:prstDash val="solid"/>
              <a:round/>
              <a:headEnd type="none" w="sm" len="sm"/>
              <a:tailEnd type="none" w="sm" len="sm"/>
            </a:ln>
          </p:spPr>
        </p:cxnSp>
        <p:cxnSp>
          <p:nvCxnSpPr>
            <p:cNvPr id="443" name="Google Shape;443;p25"/>
            <p:cNvCxnSpPr/>
            <p:nvPr/>
          </p:nvCxnSpPr>
          <p:spPr>
            <a:xfrm>
              <a:off x="1186721" y="4636500"/>
              <a:ext cx="800934" cy="0"/>
            </a:xfrm>
            <a:prstGeom prst="straightConnector1">
              <a:avLst/>
            </a:prstGeom>
            <a:noFill/>
            <a:ln w="19050" cap="flat" cmpd="sng">
              <a:solidFill>
                <a:srgbClr val="FF0000"/>
              </a:solidFill>
              <a:prstDash val="solid"/>
              <a:round/>
              <a:headEnd type="none" w="sm" len="sm"/>
              <a:tailEnd type="none" w="sm" len="sm"/>
            </a:ln>
          </p:spPr>
        </p:cxnSp>
        <p:cxnSp>
          <p:nvCxnSpPr>
            <p:cNvPr id="444" name="Google Shape;444;p25"/>
            <p:cNvCxnSpPr/>
            <p:nvPr/>
          </p:nvCxnSpPr>
          <p:spPr>
            <a:xfrm>
              <a:off x="4839871" y="4685447"/>
              <a:ext cx="800934" cy="0"/>
            </a:xfrm>
            <a:prstGeom prst="straightConnector1">
              <a:avLst/>
            </a:prstGeom>
            <a:noFill/>
            <a:ln w="19050" cap="flat" cmpd="sng">
              <a:solidFill>
                <a:srgbClr val="FF0000"/>
              </a:solidFill>
              <a:prstDash val="solid"/>
              <a:round/>
              <a:headEnd type="none" w="sm" len="sm"/>
              <a:tailEnd type="none" w="sm" len="sm"/>
            </a:ln>
          </p:spPr>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 </a:t>
            </a:r>
            <a:r>
              <a:rPr lang="en">
                <a:solidFill>
                  <a:schemeClr val="accent5"/>
                </a:solidFill>
              </a:rPr>
              <a:t>GRANGER CAUSALITY </a:t>
            </a:r>
            <a:r>
              <a:rPr lang="en"/>
              <a:t>TEST</a:t>
            </a:r>
            <a:endParaRPr>
              <a:solidFill>
                <a:srgbClr val="FF9800"/>
              </a:solidFill>
            </a:endParaRPr>
          </a:p>
        </p:txBody>
      </p:sp>
      <p:sp>
        <p:nvSpPr>
          <p:cNvPr id="450" name="Google Shape;450;p2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25</a:t>
            </a:fld>
            <a:endParaRPr/>
          </a:p>
        </p:txBody>
      </p:sp>
      <p:grpSp>
        <p:nvGrpSpPr>
          <p:cNvPr id="451" name="Google Shape;451;p26"/>
          <p:cNvGrpSpPr/>
          <p:nvPr/>
        </p:nvGrpSpPr>
        <p:grpSpPr>
          <a:xfrm>
            <a:off x="338368" y="629920"/>
            <a:ext cx="392063" cy="291505"/>
            <a:chOff x="5247525" y="3007275"/>
            <a:chExt cx="517575" cy="384825"/>
          </a:xfrm>
        </p:grpSpPr>
        <p:sp>
          <p:nvSpPr>
            <p:cNvPr id="452" name="Google Shape;452;p2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4" name="Google Shape;454;p26"/>
          <p:cNvSpPr txBox="1"/>
          <p:nvPr/>
        </p:nvSpPr>
        <p:spPr>
          <a:xfrm>
            <a:off x="670900" y="1636500"/>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0"/>
              </a:spcAft>
              <a:buClr>
                <a:srgbClr val="000000"/>
              </a:buClr>
              <a:buSzPts val="1800"/>
              <a:buFont typeface="Arial"/>
              <a:buNone/>
            </a:pPr>
            <a:r>
              <a:rPr lang="en" sz="1800" b="1" i="0" u="none" strike="noStrike" cap="none">
                <a:solidFill>
                  <a:srgbClr val="3F5378"/>
                </a:solidFill>
                <a:latin typeface="Roboto Condensed"/>
                <a:ea typeface="Roboto Condensed"/>
                <a:cs typeface="Roboto Condensed"/>
                <a:sym typeface="Roboto Condensed"/>
              </a:rPr>
              <a:t>Introduction of </a:t>
            </a:r>
            <a:r>
              <a:rPr lang="en" sz="1800" b="1" i="0" u="none" strike="noStrike" cap="none">
                <a:solidFill>
                  <a:schemeClr val="accent6"/>
                </a:solidFill>
                <a:latin typeface="Roboto Condensed"/>
                <a:ea typeface="Roboto Condensed"/>
                <a:cs typeface="Roboto Condensed"/>
                <a:sym typeface="Roboto Condensed"/>
              </a:rPr>
              <a:t>Granger Causality Test</a:t>
            </a:r>
            <a:endParaRPr sz="1800" b="1" i="0" u="none" strike="noStrike" cap="none">
              <a:solidFill>
                <a:schemeClr val="accent6"/>
              </a:solidFill>
              <a:latin typeface="Roboto Condensed"/>
              <a:ea typeface="Roboto Condensed"/>
              <a:cs typeface="Roboto Condensed"/>
              <a:sym typeface="Roboto Condensed"/>
            </a:endParaRPr>
          </a:p>
          <a:p>
            <a:pPr marL="457200" marR="0" lvl="0" indent="-330200" algn="l" rtl="0">
              <a:lnSpc>
                <a:spcPct val="107000"/>
              </a:lnSpc>
              <a:spcBef>
                <a:spcPts val="800"/>
              </a:spcBef>
              <a:spcAft>
                <a:spcPts val="0"/>
              </a:spcAft>
              <a:buClr>
                <a:srgbClr val="3F5378"/>
              </a:buClr>
              <a:buSzPts val="1600"/>
              <a:buFont typeface="Roboto Condensed"/>
              <a:buChar char="❏"/>
            </a:pPr>
            <a:r>
              <a:rPr lang="en" sz="1600" b="0" i="0" u="none" strike="noStrike" cap="none">
                <a:solidFill>
                  <a:srgbClr val="3F5378"/>
                </a:solidFill>
                <a:latin typeface="Roboto Condensed"/>
                <a:ea typeface="Roboto Condensed"/>
                <a:cs typeface="Roboto Condensed"/>
                <a:sym typeface="Roboto Condensed"/>
              </a:rPr>
              <a:t>it is a statistical hypothesis test for determining whether one time series is useful in forecasting another</a:t>
            </a:r>
            <a:endParaRPr sz="1600" b="0" i="0" u="none" strike="noStrike" cap="none">
              <a:solidFill>
                <a:srgbClr val="3F5378"/>
              </a:solidFill>
              <a:latin typeface="Roboto Condensed"/>
              <a:ea typeface="Roboto Condensed"/>
              <a:cs typeface="Roboto Condensed"/>
              <a:sym typeface="Roboto Condensed"/>
            </a:endParaRPr>
          </a:p>
        </p:txBody>
      </p:sp>
      <p:pic>
        <p:nvPicPr>
          <p:cNvPr id="455" name="Google Shape;455;p26"/>
          <p:cNvPicPr preferRelativeResize="0"/>
          <p:nvPr/>
        </p:nvPicPr>
        <p:blipFill rotWithShape="1">
          <a:blip r:embed="rId3">
            <a:alphaModFix/>
          </a:blip>
          <a:srcRect/>
          <a:stretch/>
        </p:blipFill>
        <p:spPr>
          <a:xfrm>
            <a:off x="3911375" y="1762950"/>
            <a:ext cx="4027500" cy="2025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26</a:t>
            </a:fld>
            <a:endParaRPr/>
          </a:p>
        </p:txBody>
      </p:sp>
      <p:grpSp>
        <p:nvGrpSpPr>
          <p:cNvPr id="461" name="Google Shape;461;p27"/>
          <p:cNvGrpSpPr/>
          <p:nvPr/>
        </p:nvGrpSpPr>
        <p:grpSpPr>
          <a:xfrm>
            <a:off x="338368" y="629920"/>
            <a:ext cx="392063" cy="291505"/>
            <a:chOff x="5247525" y="3007275"/>
            <a:chExt cx="517575" cy="384825"/>
          </a:xfrm>
        </p:grpSpPr>
        <p:sp>
          <p:nvSpPr>
            <p:cNvPr id="462" name="Google Shape;462;p2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4" name="Google Shape;464;p27"/>
          <p:cNvSpPr txBox="1"/>
          <p:nvPr/>
        </p:nvSpPr>
        <p:spPr>
          <a:xfrm>
            <a:off x="375275" y="1454775"/>
            <a:ext cx="35361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0"/>
              </a:spcAft>
              <a:buClr>
                <a:srgbClr val="000000"/>
              </a:buClr>
              <a:buSzPts val="1600"/>
              <a:buFont typeface="Arial"/>
              <a:buNone/>
            </a:pPr>
            <a:endParaRPr sz="1600" b="1" i="0" u="none" strike="noStrike" cap="none">
              <a:solidFill>
                <a:srgbClr val="3F5378"/>
              </a:solidFill>
              <a:latin typeface="Roboto Condensed"/>
              <a:ea typeface="Roboto Condensed"/>
              <a:cs typeface="Roboto Condensed"/>
              <a:sym typeface="Roboto Condensed"/>
            </a:endParaRPr>
          </a:p>
          <a:p>
            <a:pPr marL="457200" marR="0" lvl="0" indent="-330200" algn="l" rtl="0">
              <a:lnSpc>
                <a:spcPct val="107000"/>
              </a:lnSpc>
              <a:spcBef>
                <a:spcPts val="800"/>
              </a:spcBef>
              <a:spcAft>
                <a:spcPts val="0"/>
              </a:spcAft>
              <a:buClr>
                <a:srgbClr val="3F5378"/>
              </a:buClr>
              <a:buSzPts val="1600"/>
              <a:buFont typeface="Roboto Condensed"/>
              <a:buChar char="❏"/>
            </a:pPr>
            <a:r>
              <a:rPr lang="en" sz="1600" b="0" i="0" u="none" strike="noStrike" cap="none">
                <a:solidFill>
                  <a:srgbClr val="3F5378"/>
                </a:solidFill>
                <a:latin typeface="Roboto Condensed"/>
                <a:ea typeface="Roboto Condensed"/>
                <a:cs typeface="Roboto Condensed"/>
                <a:sym typeface="Roboto Condensed"/>
              </a:rPr>
              <a:t>When time series X Granger-causes time series Y, the patterns in X are approximately repeated in Y after some time lag (two examples are indicated with arrows). Thus, past values of X can be used for the prediction of future values of Y.</a:t>
            </a:r>
            <a:endParaRPr sz="1600" b="0" i="0" u="none" strike="noStrike" cap="none">
              <a:solidFill>
                <a:srgbClr val="3F5378"/>
              </a:solidFill>
              <a:latin typeface="Roboto Condensed"/>
              <a:ea typeface="Roboto Condensed"/>
              <a:cs typeface="Roboto Condensed"/>
              <a:sym typeface="Roboto Condensed"/>
            </a:endParaRPr>
          </a:p>
          <a:p>
            <a:pPr marL="457200" marR="0" lvl="0" indent="0" algn="l" rtl="0">
              <a:lnSpc>
                <a:spcPct val="107000"/>
              </a:lnSpc>
              <a:spcBef>
                <a:spcPts val="800"/>
              </a:spcBef>
              <a:spcAft>
                <a:spcPts val="800"/>
              </a:spcAft>
              <a:buClr>
                <a:srgbClr val="000000"/>
              </a:buClr>
              <a:buSzPts val="1600"/>
              <a:buFont typeface="Arial"/>
              <a:buNone/>
            </a:pPr>
            <a:endParaRPr sz="1600" b="0" i="0" u="none" strike="noStrike" cap="none">
              <a:solidFill>
                <a:srgbClr val="3F5378"/>
              </a:solidFill>
              <a:latin typeface="Arial"/>
              <a:ea typeface="Arial"/>
              <a:cs typeface="Arial"/>
              <a:sym typeface="Arial"/>
            </a:endParaRPr>
          </a:p>
        </p:txBody>
      </p:sp>
      <p:pic>
        <p:nvPicPr>
          <p:cNvPr id="465" name="Google Shape;465;p27"/>
          <p:cNvPicPr preferRelativeResize="0"/>
          <p:nvPr/>
        </p:nvPicPr>
        <p:blipFill rotWithShape="1">
          <a:blip r:embed="rId3">
            <a:alphaModFix/>
          </a:blip>
          <a:srcRect/>
          <a:stretch/>
        </p:blipFill>
        <p:spPr>
          <a:xfrm>
            <a:off x="3911375" y="1762950"/>
            <a:ext cx="4083426" cy="2053950"/>
          </a:xfrm>
          <a:prstGeom prst="rect">
            <a:avLst/>
          </a:prstGeom>
          <a:noFill/>
          <a:ln>
            <a:noFill/>
          </a:ln>
        </p:spPr>
      </p:pic>
      <p:sp>
        <p:nvSpPr>
          <p:cNvPr id="466" name="Google Shape;466;p2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 </a:t>
            </a:r>
            <a:r>
              <a:rPr lang="en">
                <a:solidFill>
                  <a:schemeClr val="accent5"/>
                </a:solidFill>
              </a:rPr>
              <a:t>GRANGER CAUSALITY </a:t>
            </a:r>
            <a:r>
              <a:rPr lang="en"/>
              <a:t>TEST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28"/>
          <p:cNvPicPr preferRelativeResize="0"/>
          <p:nvPr/>
        </p:nvPicPr>
        <p:blipFill rotWithShape="1">
          <a:blip r:embed="rId3">
            <a:alphaModFix/>
          </a:blip>
          <a:srcRect/>
          <a:stretch/>
        </p:blipFill>
        <p:spPr>
          <a:xfrm>
            <a:off x="267959" y="1449719"/>
            <a:ext cx="3904108" cy="3238883"/>
          </a:xfrm>
          <a:prstGeom prst="rect">
            <a:avLst/>
          </a:prstGeom>
          <a:noFill/>
          <a:ln>
            <a:noFill/>
          </a:ln>
        </p:spPr>
      </p:pic>
      <p:pic>
        <p:nvPicPr>
          <p:cNvPr id="472" name="Google Shape;472;p28"/>
          <p:cNvPicPr preferRelativeResize="0"/>
          <p:nvPr/>
        </p:nvPicPr>
        <p:blipFill rotWithShape="1">
          <a:blip r:embed="rId4">
            <a:alphaModFix/>
          </a:blip>
          <a:srcRect/>
          <a:stretch/>
        </p:blipFill>
        <p:spPr>
          <a:xfrm>
            <a:off x="4414157" y="1449719"/>
            <a:ext cx="3904109" cy="3238883"/>
          </a:xfrm>
          <a:prstGeom prst="rect">
            <a:avLst/>
          </a:prstGeom>
          <a:noFill/>
          <a:ln>
            <a:noFill/>
          </a:ln>
        </p:spPr>
      </p:pic>
      <p:sp>
        <p:nvSpPr>
          <p:cNvPr id="473" name="Google Shape;473;p2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GRANGER CAUSALITY TEST</a:t>
            </a:r>
            <a:endParaRPr>
              <a:solidFill>
                <a:srgbClr val="FF9800"/>
              </a:solidFill>
            </a:endParaRPr>
          </a:p>
        </p:txBody>
      </p:sp>
      <p:sp>
        <p:nvSpPr>
          <p:cNvPr id="474" name="Google Shape;474;p2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27</a:t>
            </a:fld>
            <a:endParaRPr/>
          </a:p>
        </p:txBody>
      </p:sp>
      <p:grpSp>
        <p:nvGrpSpPr>
          <p:cNvPr id="475" name="Google Shape;475;p28"/>
          <p:cNvGrpSpPr/>
          <p:nvPr/>
        </p:nvGrpSpPr>
        <p:grpSpPr>
          <a:xfrm>
            <a:off x="338368" y="629920"/>
            <a:ext cx="392063" cy="291505"/>
            <a:chOff x="5247525" y="3007275"/>
            <a:chExt cx="517575" cy="384825"/>
          </a:xfrm>
        </p:grpSpPr>
        <p:sp>
          <p:nvSpPr>
            <p:cNvPr id="476" name="Google Shape;476;p2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71"/>
                                        </p:tgtEl>
                                      </p:cBhvr>
                                    </p:animEffect>
                                    <p:set>
                                      <p:cBhvr>
                                        <p:cTn id="11" dur="1" fill="hold">
                                          <p:stCondLst>
                                            <p:cond delay="500"/>
                                          </p:stCondLst>
                                        </p:cTn>
                                        <p:tgtEl>
                                          <p:spTgt spid="47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7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72"/>
                                        </p:tgtEl>
                                      </p:cBhvr>
                                    </p:animEffect>
                                    <p:set>
                                      <p:cBhvr>
                                        <p:cTn id="20" dur="1" fill="hold">
                                          <p:stCondLst>
                                            <p:cond delay="500"/>
                                          </p:stCondLst>
                                        </p:cTn>
                                        <p:tgtEl>
                                          <p:spTgt spid="4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28"/>
          <p:cNvPicPr preferRelativeResize="0"/>
          <p:nvPr/>
        </p:nvPicPr>
        <p:blipFill rotWithShape="1">
          <a:blip r:embed="rId3">
            <a:alphaModFix/>
          </a:blip>
          <a:srcRect/>
          <a:stretch/>
        </p:blipFill>
        <p:spPr>
          <a:xfrm>
            <a:off x="267959" y="1449719"/>
            <a:ext cx="3904108" cy="3238883"/>
          </a:xfrm>
          <a:prstGeom prst="rect">
            <a:avLst/>
          </a:prstGeom>
          <a:noFill/>
          <a:ln>
            <a:noFill/>
          </a:ln>
        </p:spPr>
      </p:pic>
      <p:pic>
        <p:nvPicPr>
          <p:cNvPr id="472" name="Google Shape;472;p28"/>
          <p:cNvPicPr preferRelativeResize="0"/>
          <p:nvPr/>
        </p:nvPicPr>
        <p:blipFill rotWithShape="1">
          <a:blip r:embed="rId4">
            <a:alphaModFix/>
          </a:blip>
          <a:srcRect/>
          <a:stretch/>
        </p:blipFill>
        <p:spPr>
          <a:xfrm>
            <a:off x="4414157" y="1449719"/>
            <a:ext cx="3904109" cy="3238883"/>
          </a:xfrm>
          <a:prstGeom prst="rect">
            <a:avLst/>
          </a:prstGeom>
          <a:noFill/>
          <a:ln>
            <a:noFill/>
          </a:ln>
        </p:spPr>
      </p:pic>
      <p:sp>
        <p:nvSpPr>
          <p:cNvPr id="473" name="Google Shape;473;p2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GRANGER CAUSALITY TEST</a:t>
            </a:r>
            <a:endParaRPr>
              <a:solidFill>
                <a:srgbClr val="FF9800"/>
              </a:solidFill>
            </a:endParaRPr>
          </a:p>
        </p:txBody>
      </p:sp>
      <p:sp>
        <p:nvSpPr>
          <p:cNvPr id="474" name="Google Shape;474;p2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28</a:t>
            </a:fld>
            <a:endParaRPr/>
          </a:p>
        </p:txBody>
      </p:sp>
      <p:grpSp>
        <p:nvGrpSpPr>
          <p:cNvPr id="475" name="Google Shape;475;p28"/>
          <p:cNvGrpSpPr/>
          <p:nvPr/>
        </p:nvGrpSpPr>
        <p:grpSpPr>
          <a:xfrm>
            <a:off x="338368" y="629920"/>
            <a:ext cx="392063" cy="291505"/>
            <a:chOff x="5247525" y="3007275"/>
            <a:chExt cx="517575" cy="384825"/>
          </a:xfrm>
        </p:grpSpPr>
        <p:sp>
          <p:nvSpPr>
            <p:cNvPr id="476" name="Google Shape;476;p2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78" name="Google Shape;478;p28"/>
          <p:cNvPicPr preferRelativeResize="0"/>
          <p:nvPr/>
        </p:nvPicPr>
        <p:blipFill rotWithShape="1">
          <a:blip r:embed="rId5">
            <a:alphaModFix/>
          </a:blip>
          <a:srcRect/>
          <a:stretch/>
        </p:blipFill>
        <p:spPr>
          <a:xfrm>
            <a:off x="267959" y="1478297"/>
            <a:ext cx="3835418" cy="3181725"/>
          </a:xfrm>
          <a:prstGeom prst="rect">
            <a:avLst/>
          </a:prstGeom>
          <a:noFill/>
          <a:ln>
            <a:noFill/>
          </a:ln>
        </p:spPr>
      </p:pic>
      <p:pic>
        <p:nvPicPr>
          <p:cNvPr id="479" name="Google Shape;479;p28"/>
          <p:cNvPicPr preferRelativeResize="0"/>
          <p:nvPr/>
        </p:nvPicPr>
        <p:blipFill rotWithShape="1">
          <a:blip r:embed="rId6">
            <a:alphaModFix/>
          </a:blip>
          <a:srcRect/>
          <a:stretch/>
        </p:blipFill>
        <p:spPr>
          <a:xfrm>
            <a:off x="4414157" y="1449719"/>
            <a:ext cx="4099649" cy="3291350"/>
          </a:xfrm>
          <a:prstGeom prst="rect">
            <a:avLst/>
          </a:prstGeom>
          <a:noFill/>
          <a:ln>
            <a:noFill/>
          </a:ln>
        </p:spPr>
      </p:pic>
    </p:spTree>
    <p:extLst>
      <p:ext uri="{BB962C8B-B14F-4D97-AF65-F5344CB8AC3E}">
        <p14:creationId xmlns:p14="http://schemas.microsoft.com/office/powerpoint/2010/main" val="225211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71"/>
                                        </p:tgtEl>
                                      </p:cBhvr>
                                    </p:animEffect>
                                    <p:set>
                                      <p:cBhvr>
                                        <p:cTn id="11" dur="1" fill="hold">
                                          <p:stCondLst>
                                            <p:cond delay="500"/>
                                          </p:stCondLst>
                                        </p:cTn>
                                        <p:tgtEl>
                                          <p:spTgt spid="47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7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72"/>
                                        </p:tgtEl>
                                      </p:cBhvr>
                                    </p:animEffect>
                                    <p:set>
                                      <p:cBhvr>
                                        <p:cTn id="20" dur="1" fill="hold">
                                          <p:stCondLst>
                                            <p:cond delay="500"/>
                                          </p:stCondLst>
                                        </p:cTn>
                                        <p:tgtEl>
                                          <p:spTgt spid="47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78"/>
                                        </p:tgtEl>
                                        <p:attrNameLst>
                                          <p:attrName>style.visibility</p:attrName>
                                        </p:attrNameLst>
                                      </p:cBhvr>
                                      <p:to>
                                        <p:strVal val="visible"/>
                                      </p:to>
                                    </p:set>
                                    <p:animEffect transition="in" filter="fade">
                                      <p:cBhvr>
                                        <p:cTn id="25" dur="500"/>
                                        <p:tgtEl>
                                          <p:spTgt spid="47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78"/>
                                        </p:tgtEl>
                                      </p:cBhvr>
                                    </p:animEffect>
                                    <p:set>
                                      <p:cBhvr>
                                        <p:cTn id="30" dur="1" fill="hold">
                                          <p:stCondLst>
                                            <p:cond delay="500"/>
                                          </p:stCondLst>
                                        </p:cTn>
                                        <p:tgtEl>
                                          <p:spTgt spid="4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79"/>
                                        </p:tgtEl>
                                        <p:attrNameLst>
                                          <p:attrName>style.visibility</p:attrName>
                                        </p:attrNameLst>
                                      </p:cBhvr>
                                      <p:to>
                                        <p:strVal val="visible"/>
                                      </p:to>
                                    </p:set>
                                    <p:animEffect transition="in" filter="fade">
                                      <p:cBhvr>
                                        <p:cTn id="35" dur="10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 </a:t>
            </a:r>
            <a:r>
              <a:rPr lang="en">
                <a:solidFill>
                  <a:schemeClr val="accent5"/>
                </a:solidFill>
              </a:rPr>
              <a:t>GRANGER CAUSALITY </a:t>
            </a:r>
            <a:r>
              <a:rPr lang="en"/>
              <a:t>TEST</a:t>
            </a:r>
            <a:endParaRPr>
              <a:solidFill>
                <a:srgbClr val="FF9800"/>
              </a:solidFill>
            </a:endParaRPr>
          </a:p>
        </p:txBody>
      </p:sp>
      <p:sp>
        <p:nvSpPr>
          <p:cNvPr id="485" name="Google Shape;485;p2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29</a:t>
            </a:fld>
            <a:endParaRPr/>
          </a:p>
        </p:txBody>
      </p:sp>
      <p:grpSp>
        <p:nvGrpSpPr>
          <p:cNvPr id="486" name="Google Shape;486;p29"/>
          <p:cNvGrpSpPr/>
          <p:nvPr/>
        </p:nvGrpSpPr>
        <p:grpSpPr>
          <a:xfrm>
            <a:off x="338368" y="629920"/>
            <a:ext cx="392063" cy="291505"/>
            <a:chOff x="5247525" y="3007275"/>
            <a:chExt cx="517575" cy="384825"/>
          </a:xfrm>
        </p:grpSpPr>
        <p:sp>
          <p:nvSpPr>
            <p:cNvPr id="487" name="Google Shape;487;p2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489" name="Google Shape;489;p29"/>
          <p:cNvGraphicFramePr/>
          <p:nvPr/>
        </p:nvGraphicFramePr>
        <p:xfrm>
          <a:off x="581387" y="1773909"/>
          <a:ext cx="6553450" cy="2103732"/>
        </p:xfrm>
        <a:graphic>
          <a:graphicData uri="http://schemas.openxmlformats.org/drawingml/2006/table">
            <a:tbl>
              <a:tblPr>
                <a:noFill/>
                <a:tableStyleId>{5E666059-2B81-4076-976A-64DBC7BA77F1}</a:tableStyleId>
              </a:tblPr>
              <a:tblGrid>
                <a:gridCol w="978550">
                  <a:extLst>
                    <a:ext uri="{9D8B030D-6E8A-4147-A177-3AD203B41FA5}">
                      <a16:colId xmlns:a16="http://schemas.microsoft.com/office/drawing/2014/main" val="20000"/>
                    </a:ext>
                  </a:extLst>
                </a:gridCol>
                <a:gridCol w="1292625">
                  <a:extLst>
                    <a:ext uri="{9D8B030D-6E8A-4147-A177-3AD203B41FA5}">
                      <a16:colId xmlns:a16="http://schemas.microsoft.com/office/drawing/2014/main" val="20001"/>
                    </a:ext>
                  </a:extLst>
                </a:gridCol>
                <a:gridCol w="1445600">
                  <a:extLst>
                    <a:ext uri="{9D8B030D-6E8A-4147-A177-3AD203B41FA5}">
                      <a16:colId xmlns:a16="http://schemas.microsoft.com/office/drawing/2014/main" val="20002"/>
                    </a:ext>
                  </a:extLst>
                </a:gridCol>
                <a:gridCol w="1290175">
                  <a:extLst>
                    <a:ext uri="{9D8B030D-6E8A-4147-A177-3AD203B41FA5}">
                      <a16:colId xmlns:a16="http://schemas.microsoft.com/office/drawing/2014/main" val="20003"/>
                    </a:ext>
                  </a:extLst>
                </a:gridCol>
                <a:gridCol w="1546500">
                  <a:extLst>
                    <a:ext uri="{9D8B030D-6E8A-4147-A177-3AD203B41FA5}">
                      <a16:colId xmlns:a16="http://schemas.microsoft.com/office/drawing/2014/main" val="20004"/>
                    </a:ext>
                  </a:extLst>
                </a:gridCol>
              </a:tblGrid>
              <a:tr h="524325">
                <a:tc>
                  <a:txBody>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chemeClr val="lt1"/>
                        </a:solidFill>
                        <a:latin typeface="Roboto Condensed"/>
                        <a:ea typeface="Roboto Condensed"/>
                        <a:cs typeface="Roboto Condensed"/>
                        <a:sym typeface="Roboto Condensed"/>
                      </a:endParaRPr>
                    </a:p>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chemeClr val="lt1"/>
                          </a:solidFill>
                          <a:latin typeface="Roboto Condensed"/>
                          <a:ea typeface="Roboto Condensed"/>
                          <a:cs typeface="Roboto Condensed"/>
                          <a:sym typeface="Roboto Condensed"/>
                        </a:rPr>
                        <a:t>Lag</a:t>
                      </a:r>
                      <a:endParaRPr sz="1200" b="1" i="0" u="none" strike="noStrike" cap="none">
                        <a:solidFill>
                          <a:schemeClr val="lt1"/>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chemeClr val="lt1"/>
                          </a:solidFill>
                          <a:latin typeface="Roboto Condensed"/>
                          <a:ea typeface="Roboto Condensed"/>
                          <a:cs typeface="Roboto Condensed"/>
                          <a:sym typeface="Roboto Condensed"/>
                        </a:rPr>
                        <a:t>Manufacture</a:t>
                      </a:r>
                      <a:endParaRPr sz="1200" b="1" i="0" u="none" strike="noStrike" cap="none">
                        <a:solidFill>
                          <a:schemeClr val="lt1"/>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chemeClr val="lt1"/>
                          </a:solidFill>
                          <a:latin typeface="Roboto Condensed"/>
                          <a:ea typeface="Roboto Condensed"/>
                          <a:cs typeface="Roboto Condensed"/>
                          <a:sym typeface="Roboto Condensed"/>
                        </a:rPr>
                        <a:t>Wholesale</a:t>
                      </a:r>
                      <a:endParaRPr sz="1200" b="1" i="0" u="none" strike="noStrike" cap="none">
                        <a:solidFill>
                          <a:schemeClr val="lt1"/>
                        </a:solidFill>
                        <a:latin typeface="Roboto Condensed"/>
                        <a:ea typeface="Roboto Condensed"/>
                        <a:cs typeface="Roboto Condensed"/>
                        <a:sym typeface="Roboto Condensed"/>
                      </a:endParaRPr>
                    </a:p>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chemeClr val="lt1"/>
                          </a:solidFill>
                          <a:latin typeface="Roboto Condensed"/>
                          <a:ea typeface="Roboto Condensed"/>
                          <a:cs typeface="Roboto Condensed"/>
                          <a:sym typeface="Roboto Condensed"/>
                        </a:rPr>
                        <a:t>&amp; Retail Trade</a:t>
                      </a:r>
                      <a:endParaRPr sz="1200" b="1" i="0" u="none" strike="noStrike" cap="none">
                        <a:solidFill>
                          <a:schemeClr val="lt1"/>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chemeClr val="lt1"/>
                          </a:solidFill>
                          <a:latin typeface="Roboto Condensed"/>
                          <a:ea typeface="Roboto Condensed"/>
                          <a:cs typeface="Roboto Condensed"/>
                          <a:sym typeface="Roboto Condensed"/>
                        </a:rPr>
                        <a:t>Business Services</a:t>
                      </a:r>
                      <a:endParaRPr sz="1200" b="1" i="0" u="none" strike="noStrike" cap="none">
                        <a:solidFill>
                          <a:schemeClr val="lt1"/>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chemeClr val="lt1"/>
                          </a:solidFill>
                          <a:latin typeface="Roboto Condensed"/>
                          <a:ea typeface="Roboto Condensed"/>
                          <a:cs typeface="Roboto Condensed"/>
                          <a:sym typeface="Roboto Condensed"/>
                        </a:rPr>
                        <a:t>Finance &amp;</a:t>
                      </a:r>
                      <a:endParaRPr sz="1200" b="1" i="0" u="none" strike="noStrike" cap="none">
                        <a:solidFill>
                          <a:schemeClr val="lt1"/>
                        </a:solidFill>
                        <a:latin typeface="Roboto Condensed"/>
                        <a:ea typeface="Roboto Condensed"/>
                        <a:cs typeface="Roboto Condensed"/>
                        <a:sym typeface="Roboto Condensed"/>
                      </a:endParaRPr>
                    </a:p>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chemeClr val="lt1"/>
                          </a:solidFill>
                          <a:latin typeface="Roboto Condensed"/>
                          <a:ea typeface="Roboto Condensed"/>
                          <a:cs typeface="Roboto Condensed"/>
                          <a:sym typeface="Roboto Condensed"/>
                        </a:rPr>
                        <a:t>Insurance</a:t>
                      </a:r>
                      <a:endParaRPr sz="1200" b="1" i="0" u="none" strike="noStrike" cap="none">
                        <a:solidFill>
                          <a:schemeClr val="lt1"/>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37100">
                <a:tc>
                  <a:txBody>
                    <a:bodyPr/>
                    <a:lstStyle/>
                    <a:p>
                      <a:pPr marL="0" marR="0" lvl="0" indent="0" algn="ctr" rtl="0">
                        <a:lnSpc>
                          <a:spcPct val="115000"/>
                        </a:lnSpc>
                        <a:spcBef>
                          <a:spcPts val="0"/>
                        </a:spcBef>
                        <a:spcAft>
                          <a:spcPts val="0"/>
                        </a:spcAft>
                        <a:buClr>
                          <a:srgbClr val="000000"/>
                        </a:buClr>
                        <a:buSzPts val="1200"/>
                        <a:buFont typeface="Arial"/>
                        <a:buNone/>
                      </a:pPr>
                      <a:r>
                        <a:rPr lang="en" sz="1200" b="1" u="none" strike="noStrike" cap="none">
                          <a:solidFill>
                            <a:srgbClr val="3F5378"/>
                          </a:solidFill>
                          <a:latin typeface="Roboto Condensed"/>
                          <a:ea typeface="Roboto Condensed"/>
                          <a:cs typeface="Roboto Condensed"/>
                          <a:sym typeface="Roboto Condensed"/>
                        </a:rPr>
                        <a:t>1</a:t>
                      </a:r>
                      <a:endParaRPr sz="1200" b="1"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B</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F、B</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F、M、W</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M、W</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37100">
                <a:tc>
                  <a:txBody>
                    <a:bodyPr/>
                    <a:lstStyle/>
                    <a:p>
                      <a:pPr marL="0" marR="0" lvl="0" indent="0" algn="ctr" rtl="0">
                        <a:lnSpc>
                          <a:spcPct val="115000"/>
                        </a:lnSpc>
                        <a:spcBef>
                          <a:spcPts val="0"/>
                        </a:spcBef>
                        <a:spcAft>
                          <a:spcPts val="0"/>
                        </a:spcAft>
                        <a:buClr>
                          <a:srgbClr val="000000"/>
                        </a:buClr>
                        <a:buSzPts val="1200"/>
                        <a:buFont typeface="Arial"/>
                        <a:buNone/>
                      </a:pPr>
                      <a:r>
                        <a:rPr lang="en" sz="1200" b="1" u="none" strike="noStrike" cap="none">
                          <a:solidFill>
                            <a:srgbClr val="3F5378"/>
                          </a:solidFill>
                          <a:latin typeface="Roboto Condensed"/>
                          <a:ea typeface="Roboto Condensed"/>
                          <a:cs typeface="Roboto Condensed"/>
                          <a:sym typeface="Roboto Condensed"/>
                        </a:rPr>
                        <a:t>2</a:t>
                      </a:r>
                      <a:endParaRPr sz="1200" b="1"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F</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F、M、W</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B、M</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37100">
                <a:tc>
                  <a:txBody>
                    <a:bodyPr/>
                    <a:lstStyle/>
                    <a:p>
                      <a:pPr marL="0" marR="0" lvl="0" indent="0" algn="ctr" rtl="0">
                        <a:lnSpc>
                          <a:spcPct val="115000"/>
                        </a:lnSpc>
                        <a:spcBef>
                          <a:spcPts val="0"/>
                        </a:spcBef>
                        <a:spcAft>
                          <a:spcPts val="0"/>
                        </a:spcAft>
                        <a:buClr>
                          <a:srgbClr val="000000"/>
                        </a:buClr>
                        <a:buSzPts val="1200"/>
                        <a:buFont typeface="Arial"/>
                        <a:buNone/>
                      </a:pPr>
                      <a:r>
                        <a:rPr lang="en" sz="1200" b="1" u="none" strike="noStrike" cap="none">
                          <a:solidFill>
                            <a:srgbClr val="3F5378"/>
                          </a:solidFill>
                          <a:latin typeface="Roboto Condensed"/>
                          <a:ea typeface="Roboto Condensed"/>
                          <a:cs typeface="Roboto Condensed"/>
                          <a:sym typeface="Roboto Condensed"/>
                        </a:rPr>
                        <a:t>3</a:t>
                      </a:r>
                      <a:endParaRPr sz="1200" b="1"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F、M、W</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B、W</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337100">
                <a:tc>
                  <a:txBody>
                    <a:bodyPr/>
                    <a:lstStyle/>
                    <a:p>
                      <a:pPr marL="0" marR="0" lvl="0" indent="0" algn="ctr" rtl="0">
                        <a:lnSpc>
                          <a:spcPct val="115000"/>
                        </a:lnSpc>
                        <a:spcBef>
                          <a:spcPts val="0"/>
                        </a:spcBef>
                        <a:spcAft>
                          <a:spcPts val="0"/>
                        </a:spcAft>
                        <a:buClr>
                          <a:srgbClr val="000000"/>
                        </a:buClr>
                        <a:buSzPts val="1200"/>
                        <a:buFont typeface="Arial"/>
                        <a:buNone/>
                      </a:pPr>
                      <a:r>
                        <a:rPr lang="en" sz="1200" b="1" u="none" strike="noStrike" cap="none">
                          <a:solidFill>
                            <a:srgbClr val="3F5378"/>
                          </a:solidFill>
                          <a:latin typeface="Roboto Condensed"/>
                          <a:ea typeface="Roboto Condensed"/>
                          <a:cs typeface="Roboto Condensed"/>
                          <a:sym typeface="Roboto Condensed"/>
                        </a:rPr>
                        <a:t>4</a:t>
                      </a:r>
                      <a:endParaRPr sz="1200" b="1"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W</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M</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F、M、W</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solidFill>
                            <a:srgbClr val="3F5378"/>
                          </a:solidFill>
                          <a:latin typeface="Roboto Condensed"/>
                          <a:ea typeface="Roboto Condensed"/>
                          <a:cs typeface="Roboto Condensed"/>
                          <a:sym typeface="Roboto Condensed"/>
                        </a:rPr>
                        <a:t>B</a:t>
                      </a:r>
                      <a:endParaRPr sz="1200" u="none" strike="noStrike" cap="none">
                        <a:solidFill>
                          <a:srgbClr val="3F5378"/>
                        </a:solidFill>
                        <a:latin typeface="Roboto Condensed"/>
                        <a:ea typeface="Roboto Condensed"/>
                        <a:cs typeface="Roboto Condensed"/>
                        <a:sym typeface="Roboto Condense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490" name="Google Shape;490;p29"/>
          <p:cNvSpPr txBox="1"/>
          <p:nvPr/>
        </p:nvSpPr>
        <p:spPr>
          <a:xfrm>
            <a:off x="518743" y="1427031"/>
            <a:ext cx="333937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i="0" u="none" strike="noStrike" cap="none">
                <a:solidFill>
                  <a:srgbClr val="000000"/>
                </a:solidFill>
                <a:latin typeface="Roboto Condensed"/>
                <a:ea typeface="Roboto Condensed"/>
                <a:cs typeface="Roboto Condensed"/>
                <a:sym typeface="Roboto Condensed"/>
              </a:rPr>
              <a:t>Summary of Granger Causality Results:</a:t>
            </a:r>
            <a:endParaRPr>
              <a:latin typeface="Roboto Condensed"/>
              <a:ea typeface="Roboto Condensed"/>
              <a:cs typeface="Roboto Condensed"/>
              <a:sym typeface="Roboto Condensed"/>
            </a:endParaRPr>
          </a:p>
        </p:txBody>
      </p:sp>
      <p:sp>
        <p:nvSpPr>
          <p:cNvPr id="491" name="Google Shape;491;p29"/>
          <p:cNvSpPr txBox="1"/>
          <p:nvPr/>
        </p:nvSpPr>
        <p:spPr>
          <a:xfrm>
            <a:off x="730431" y="4289260"/>
            <a:ext cx="616707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i="1" u="none" strike="noStrike" cap="none">
                <a:solidFill>
                  <a:srgbClr val="000000"/>
                </a:solidFill>
                <a:latin typeface="Roboto Condensed"/>
                <a:ea typeface="Roboto Condensed"/>
                <a:cs typeface="Roboto Condensed"/>
                <a:sym typeface="Roboto Condensed"/>
              </a:rPr>
              <a:t>Sample Interpretation: Service Sector’s trend are caused by Finance, Manufacturer and </a:t>
            </a:r>
            <a:endParaRPr>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en" sz="1200" i="1" u="none" strike="noStrike" cap="none">
                <a:solidFill>
                  <a:srgbClr val="000000"/>
                </a:solidFill>
                <a:latin typeface="Roboto Condensed"/>
                <a:ea typeface="Roboto Condensed"/>
                <a:cs typeface="Roboto Condensed"/>
                <a:sym typeface="Roboto Condensed"/>
              </a:rPr>
              <a:t>Wholesales Sector at lag of 4</a:t>
            </a:r>
            <a:endParaRPr>
              <a:latin typeface="Roboto Condensed"/>
              <a:ea typeface="Roboto Condensed"/>
              <a:cs typeface="Roboto Condensed"/>
              <a:sym typeface="Roboto Condensed"/>
            </a:endParaRPr>
          </a:p>
        </p:txBody>
      </p:sp>
      <p:sp>
        <p:nvSpPr>
          <p:cNvPr id="492" name="Google Shape;492;p29"/>
          <p:cNvSpPr/>
          <p:nvPr/>
        </p:nvSpPr>
        <p:spPr>
          <a:xfrm>
            <a:off x="4445185" y="3564158"/>
            <a:ext cx="961122" cy="253629"/>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3" name="Google Shape;493;p29"/>
          <p:cNvSpPr/>
          <p:nvPr/>
        </p:nvSpPr>
        <p:spPr>
          <a:xfrm>
            <a:off x="4802269" y="3916741"/>
            <a:ext cx="246954" cy="328211"/>
          </a:xfrm>
          <a:prstGeom prst="downArrow">
            <a:avLst>
              <a:gd name="adj1" fmla="val 50000"/>
              <a:gd name="adj2" fmla="val 50000"/>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
          <p:cNvSpPr txBox="1">
            <a:spLocks noGrp="1"/>
          </p:cNvSpPr>
          <p:nvPr>
            <p:ph type="ctrTitle" idx="4294967295"/>
          </p:nvPr>
        </p:nvSpPr>
        <p:spPr>
          <a:xfrm>
            <a:off x="668850" y="1767725"/>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5"/>
                </a:solidFill>
                <a:latin typeface="Roboto Condensed"/>
                <a:ea typeface="Roboto Condensed"/>
                <a:cs typeface="Roboto Condensed"/>
                <a:sym typeface="Roboto Condensed"/>
              </a:rPr>
              <a:t>Why </a:t>
            </a:r>
            <a:endParaRPr sz="6000" b="1" i="0" u="none" strike="noStrike" cap="none">
              <a:solidFill>
                <a:schemeClr val="accent5"/>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3F5378"/>
                </a:solidFill>
                <a:latin typeface="Roboto Condensed"/>
                <a:ea typeface="Roboto Condensed"/>
                <a:cs typeface="Roboto Condensed"/>
                <a:sym typeface="Roboto Condensed"/>
              </a:rPr>
              <a:t>this topic?</a:t>
            </a:r>
            <a:endParaRPr sz="5500" b="1" i="0" u="none" strike="noStrike" cap="none">
              <a:solidFill>
                <a:srgbClr val="3F5378"/>
              </a:solidFill>
              <a:latin typeface="Roboto Condensed"/>
              <a:ea typeface="Roboto Condensed"/>
              <a:cs typeface="Roboto Condensed"/>
              <a:sym typeface="Roboto Condensed"/>
            </a:endParaRPr>
          </a:p>
        </p:txBody>
      </p:sp>
      <p:sp>
        <p:nvSpPr>
          <p:cNvPr id="178" name="Google Shape;178;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0"/>
          <p:cNvSpPr txBox="1">
            <a:spLocks noGrp="1"/>
          </p:cNvSpPr>
          <p:nvPr>
            <p:ph type="title"/>
          </p:nvPr>
        </p:nvSpPr>
        <p:spPr>
          <a:xfrm>
            <a:off x="828275" y="447175"/>
            <a:ext cx="6587042"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 </a:t>
            </a:r>
            <a:r>
              <a:rPr lang="en">
                <a:solidFill>
                  <a:srgbClr val="FF9800"/>
                </a:solidFill>
              </a:rPr>
              <a:t>JOHANSEN </a:t>
            </a:r>
            <a:r>
              <a:rPr lang="en"/>
              <a:t>TEST:</a:t>
            </a:r>
            <a:endParaRPr>
              <a:solidFill>
                <a:srgbClr val="FF9800"/>
              </a:solidFill>
            </a:endParaRPr>
          </a:p>
        </p:txBody>
      </p:sp>
      <p:sp>
        <p:nvSpPr>
          <p:cNvPr id="499" name="Google Shape;499;p3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30</a:t>
            </a:fld>
            <a:endParaRPr/>
          </a:p>
        </p:txBody>
      </p:sp>
      <p:grpSp>
        <p:nvGrpSpPr>
          <p:cNvPr id="500" name="Google Shape;500;p30"/>
          <p:cNvGrpSpPr/>
          <p:nvPr/>
        </p:nvGrpSpPr>
        <p:grpSpPr>
          <a:xfrm>
            <a:off x="338368" y="629920"/>
            <a:ext cx="392063" cy="291505"/>
            <a:chOff x="5247525" y="3007275"/>
            <a:chExt cx="517575" cy="384825"/>
          </a:xfrm>
        </p:grpSpPr>
        <p:sp>
          <p:nvSpPr>
            <p:cNvPr id="501" name="Google Shape;501;p3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3" name="Google Shape;503;p30"/>
          <p:cNvSpPr txBox="1"/>
          <p:nvPr/>
        </p:nvSpPr>
        <p:spPr>
          <a:xfrm>
            <a:off x="989750" y="1517900"/>
            <a:ext cx="65376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0"/>
              </a:spcAft>
              <a:buClr>
                <a:srgbClr val="000000"/>
              </a:buClr>
              <a:buSzPts val="1800"/>
              <a:buFont typeface="Arial"/>
              <a:buNone/>
            </a:pPr>
            <a:r>
              <a:rPr lang="en" sz="1800" b="1" i="0" u="none" strike="noStrike" cap="none">
                <a:solidFill>
                  <a:srgbClr val="3F5378"/>
                </a:solidFill>
                <a:latin typeface="Roboto Condensed"/>
                <a:ea typeface="Roboto Condensed"/>
                <a:cs typeface="Roboto Condensed"/>
                <a:sym typeface="Roboto Condensed"/>
              </a:rPr>
              <a:t>Introduction of </a:t>
            </a:r>
            <a:r>
              <a:rPr lang="en" sz="1800" b="1" i="0" u="none" strike="noStrike" cap="none">
                <a:solidFill>
                  <a:schemeClr val="accent6"/>
                </a:solidFill>
                <a:latin typeface="Roboto Condensed"/>
                <a:ea typeface="Roboto Condensed"/>
                <a:cs typeface="Roboto Condensed"/>
                <a:sym typeface="Roboto Condensed"/>
              </a:rPr>
              <a:t>Johansen Test</a:t>
            </a:r>
            <a:r>
              <a:rPr lang="en" sz="1800" b="1" i="0" u="none" strike="noStrike" cap="none">
                <a:solidFill>
                  <a:srgbClr val="3F5378"/>
                </a:solidFill>
                <a:latin typeface="Roboto Condensed"/>
                <a:ea typeface="Roboto Condensed"/>
                <a:cs typeface="Roboto Condensed"/>
                <a:sym typeface="Roboto Condensed"/>
              </a:rPr>
              <a:t>:</a:t>
            </a:r>
            <a:endParaRPr sz="1800" b="1" i="0" u="none" strike="noStrike" cap="none">
              <a:solidFill>
                <a:srgbClr val="3F5378"/>
              </a:solidFill>
              <a:latin typeface="Roboto Condensed"/>
              <a:ea typeface="Roboto Condensed"/>
              <a:cs typeface="Roboto Condensed"/>
              <a:sym typeface="Roboto Condensed"/>
            </a:endParaRPr>
          </a:p>
          <a:p>
            <a:pPr marL="457200" marR="0" lvl="0" indent="-336550" algn="l" rtl="0">
              <a:lnSpc>
                <a:spcPct val="107000"/>
              </a:lnSpc>
              <a:spcBef>
                <a:spcPts val="800"/>
              </a:spcBef>
              <a:spcAft>
                <a:spcPts val="0"/>
              </a:spcAft>
              <a:buClr>
                <a:srgbClr val="3F5378"/>
              </a:buClr>
              <a:buSzPts val="1700"/>
              <a:buFont typeface="Roboto Condensed"/>
              <a:buChar char="❏"/>
            </a:pPr>
            <a:r>
              <a:rPr lang="en" sz="1700" b="0" i="0" u="none" strike="noStrike" cap="none">
                <a:solidFill>
                  <a:srgbClr val="3F5378"/>
                </a:solidFill>
                <a:latin typeface="Roboto Condensed"/>
                <a:ea typeface="Roboto Condensed"/>
                <a:cs typeface="Roboto Condensed"/>
                <a:sym typeface="Roboto Condensed"/>
              </a:rPr>
              <a:t>It is a procedure for testing cointegration of several.</a:t>
            </a:r>
            <a:endParaRPr sz="1700" b="0" i="0" u="none" strike="noStrike" cap="none">
              <a:solidFill>
                <a:srgbClr val="3F5378"/>
              </a:solidFill>
              <a:latin typeface="Roboto Condensed"/>
              <a:ea typeface="Roboto Condensed"/>
              <a:cs typeface="Roboto Condensed"/>
              <a:sym typeface="Roboto Condensed"/>
            </a:endParaRPr>
          </a:p>
          <a:p>
            <a:pPr marL="457200" marR="0" lvl="0" indent="0" algn="l" rtl="0">
              <a:lnSpc>
                <a:spcPct val="107000"/>
              </a:lnSpc>
              <a:spcBef>
                <a:spcPts val="800"/>
              </a:spcBef>
              <a:spcAft>
                <a:spcPts val="0"/>
              </a:spcAft>
              <a:buClr>
                <a:srgbClr val="000000"/>
              </a:buClr>
              <a:buSzPts val="1700"/>
              <a:buFont typeface="Arial"/>
              <a:buNone/>
            </a:pPr>
            <a:endParaRPr sz="1700" b="0" i="0" u="none" strike="noStrike" cap="none">
              <a:solidFill>
                <a:srgbClr val="3F5378"/>
              </a:solidFill>
              <a:latin typeface="Roboto Condensed"/>
              <a:ea typeface="Roboto Condensed"/>
              <a:cs typeface="Roboto Condensed"/>
              <a:sym typeface="Roboto Condensed"/>
            </a:endParaRPr>
          </a:p>
          <a:p>
            <a:pPr marL="457200" marR="0" lvl="0" indent="-336550" algn="l" rtl="0">
              <a:lnSpc>
                <a:spcPct val="107000"/>
              </a:lnSpc>
              <a:spcBef>
                <a:spcPts val="800"/>
              </a:spcBef>
              <a:spcAft>
                <a:spcPts val="0"/>
              </a:spcAft>
              <a:buClr>
                <a:srgbClr val="3F5378"/>
              </a:buClr>
              <a:buSzPts val="1700"/>
              <a:buFont typeface="Roboto Condensed"/>
              <a:buChar char="❏"/>
            </a:pPr>
            <a:r>
              <a:rPr lang="en" sz="1700" b="0" i="0" u="none" strike="noStrike" cap="none">
                <a:solidFill>
                  <a:srgbClr val="3F5378"/>
                </a:solidFill>
                <a:latin typeface="Roboto Condensed"/>
                <a:ea typeface="Roboto Condensed"/>
                <a:cs typeface="Roboto Condensed"/>
                <a:sym typeface="Roboto Condensed"/>
              </a:rPr>
              <a:t>It permits more than one cointegrating relationship so is more generally applicable than the Engle–Granger test which is based on the Dickey–Fuller (or the augmented) test for unit roots in the residuals from a single (estimated) cointegrating relationship.</a:t>
            </a:r>
            <a:endParaRPr sz="1700" b="0"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1"/>
          <p:cNvSpPr txBox="1">
            <a:spLocks noGrp="1"/>
          </p:cNvSpPr>
          <p:nvPr>
            <p:ph type="title"/>
          </p:nvPr>
        </p:nvSpPr>
        <p:spPr>
          <a:xfrm>
            <a:off x="828275" y="447175"/>
            <a:ext cx="5419500"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PROCESSING: </a:t>
            </a:r>
            <a:r>
              <a:rPr lang="en">
                <a:solidFill>
                  <a:srgbClr val="FF9800"/>
                </a:solidFill>
              </a:rPr>
              <a:t>JOHANSEN </a:t>
            </a:r>
            <a:r>
              <a:rPr lang="en"/>
              <a:t>TEST:</a:t>
            </a:r>
            <a:endParaRPr>
              <a:solidFill>
                <a:srgbClr val="FF9800"/>
              </a:solidFill>
            </a:endParaRPr>
          </a:p>
        </p:txBody>
      </p:sp>
      <p:sp>
        <p:nvSpPr>
          <p:cNvPr id="509" name="Google Shape;509;p3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grpSp>
        <p:nvGrpSpPr>
          <p:cNvPr id="510" name="Google Shape;510;p31"/>
          <p:cNvGrpSpPr/>
          <p:nvPr/>
        </p:nvGrpSpPr>
        <p:grpSpPr>
          <a:xfrm>
            <a:off x="338368" y="629920"/>
            <a:ext cx="392063" cy="291505"/>
            <a:chOff x="5247525" y="3007275"/>
            <a:chExt cx="517575" cy="384825"/>
          </a:xfrm>
        </p:grpSpPr>
        <p:sp>
          <p:nvSpPr>
            <p:cNvPr id="511" name="Google Shape;511;p31"/>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1"/>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3" name="Google Shape;513;p31"/>
          <p:cNvSpPr txBox="1"/>
          <p:nvPr/>
        </p:nvSpPr>
        <p:spPr>
          <a:xfrm>
            <a:off x="828275" y="1425650"/>
            <a:ext cx="1240200" cy="8526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endParaRPr sz="1700" b="0" i="0" u="none" strike="noStrike" cap="none">
              <a:solidFill>
                <a:srgbClr val="3F5378"/>
              </a:solidFill>
              <a:latin typeface="Arial"/>
              <a:ea typeface="Arial"/>
              <a:cs typeface="Arial"/>
              <a:sym typeface="Arial"/>
            </a:endParaRPr>
          </a:p>
        </p:txBody>
      </p:sp>
      <p:pic>
        <p:nvPicPr>
          <p:cNvPr id="514" name="Google Shape;514;p31"/>
          <p:cNvPicPr preferRelativeResize="0"/>
          <p:nvPr/>
        </p:nvPicPr>
        <p:blipFill rotWithShape="1">
          <a:blip r:embed="rId3">
            <a:alphaModFix/>
          </a:blip>
          <a:srcRect/>
          <a:stretch/>
        </p:blipFill>
        <p:spPr>
          <a:xfrm>
            <a:off x="3053988" y="1425662"/>
            <a:ext cx="4564012" cy="3215888"/>
          </a:xfrm>
          <a:prstGeom prst="rect">
            <a:avLst/>
          </a:prstGeom>
          <a:noFill/>
          <a:ln>
            <a:noFill/>
          </a:ln>
        </p:spPr>
      </p:pic>
      <p:sp>
        <p:nvSpPr>
          <p:cNvPr id="515" name="Google Shape;515;p31"/>
          <p:cNvSpPr txBox="1"/>
          <p:nvPr/>
        </p:nvSpPr>
        <p:spPr>
          <a:xfrm>
            <a:off x="990250" y="2475075"/>
            <a:ext cx="1385700" cy="655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800"/>
              <a:buFont typeface="Arial"/>
              <a:buNone/>
            </a:pPr>
            <a:r>
              <a:rPr lang="en" sz="1800" b="1" i="0" u="none" strike="noStrike" cap="none">
                <a:solidFill>
                  <a:srgbClr val="3F5378"/>
                </a:solidFill>
                <a:latin typeface="Roboto Condensed"/>
                <a:ea typeface="Roboto Condensed"/>
                <a:cs typeface="Roboto Condensed"/>
                <a:sym typeface="Roboto Condensed"/>
              </a:rPr>
              <a:t>OUTPUT</a:t>
            </a:r>
            <a:endParaRPr sz="1800" b="1" i="0" u="none" strike="noStrike" cap="none">
              <a:solidFill>
                <a:srgbClr val="3F5378"/>
              </a:solidFill>
              <a:latin typeface="Roboto Condensed"/>
              <a:ea typeface="Roboto Condensed"/>
              <a:cs typeface="Roboto Condensed"/>
              <a:sym typeface="Roboto Condensed"/>
            </a:endParaRPr>
          </a:p>
        </p:txBody>
      </p:sp>
      <p:sp>
        <p:nvSpPr>
          <p:cNvPr id="516" name="Google Shape;516;p31"/>
          <p:cNvSpPr txBox="1"/>
          <p:nvPr/>
        </p:nvSpPr>
        <p:spPr>
          <a:xfrm>
            <a:off x="8033617" y="4636500"/>
            <a:ext cx="12573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rgbClr val="000000"/>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Return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2"/>
          <p:cNvSpPr txBox="1">
            <a:spLocks noGrp="1"/>
          </p:cNvSpPr>
          <p:nvPr>
            <p:ph type="ctrTitle" idx="4294967295"/>
          </p:nvPr>
        </p:nvSpPr>
        <p:spPr>
          <a:xfrm>
            <a:off x="374250" y="1853500"/>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1"/>
                </a:solidFill>
                <a:latin typeface="Roboto Condensed"/>
                <a:ea typeface="Roboto Condensed"/>
                <a:cs typeface="Roboto Condensed"/>
                <a:sym typeface="Roboto Condensed"/>
              </a:rPr>
              <a:t>How to </a:t>
            </a:r>
            <a:endParaRPr sz="6000" b="1" i="0" u="none" strike="noStrike" cap="none">
              <a:solidFill>
                <a:schemeClr val="accent1"/>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1"/>
                </a:solidFill>
                <a:latin typeface="Roboto Condensed"/>
                <a:ea typeface="Roboto Condensed"/>
                <a:cs typeface="Roboto Condensed"/>
                <a:sym typeface="Roboto Condensed"/>
              </a:rPr>
              <a:t>select the</a:t>
            </a:r>
            <a:endParaRPr sz="6000" b="1" i="0" u="none" strike="noStrike" cap="none">
              <a:solidFill>
                <a:schemeClr val="accent1"/>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1"/>
                </a:solidFill>
                <a:latin typeface="Roboto Condensed"/>
                <a:ea typeface="Roboto Condensed"/>
                <a:cs typeface="Roboto Condensed"/>
                <a:sym typeface="Roboto Condensed"/>
              </a:rPr>
              <a:t>   </a:t>
            </a:r>
            <a:r>
              <a:rPr lang="en" sz="6000" b="1" i="0" u="none" strike="noStrike" cap="none">
                <a:solidFill>
                  <a:schemeClr val="accent5"/>
                </a:solidFill>
                <a:latin typeface="Roboto Condensed"/>
                <a:ea typeface="Roboto Condensed"/>
                <a:cs typeface="Roboto Condensed"/>
                <a:sym typeface="Roboto Condensed"/>
              </a:rPr>
              <a:t>order </a:t>
            </a:r>
            <a:r>
              <a:rPr lang="en" sz="6000" b="1" i="0" u="none" strike="noStrike" cap="none">
                <a:solidFill>
                  <a:schemeClr val="accent1"/>
                </a:solidFill>
                <a:latin typeface="Roboto Condensed"/>
                <a:ea typeface="Roboto Condensed"/>
                <a:cs typeface="Roboto Condensed"/>
                <a:sym typeface="Roboto Condensed"/>
              </a:rPr>
              <a:t>for</a:t>
            </a:r>
            <a:r>
              <a:rPr lang="en" sz="6000" b="1" i="0" u="none" strike="noStrike" cap="none">
                <a:solidFill>
                  <a:schemeClr val="accent5"/>
                </a:solidFill>
                <a:latin typeface="Roboto Condensed"/>
                <a:ea typeface="Roboto Condensed"/>
                <a:cs typeface="Roboto Condensed"/>
                <a:sym typeface="Roboto Condensed"/>
              </a:rPr>
              <a:t> VAR</a:t>
            </a:r>
            <a:r>
              <a:rPr lang="en" sz="6000" b="1" i="0" u="none" strike="noStrike" cap="none">
                <a:solidFill>
                  <a:schemeClr val="accent1"/>
                </a:solidFill>
                <a:latin typeface="Roboto Condensed"/>
                <a:ea typeface="Roboto Condensed"/>
                <a:cs typeface="Roboto Condensed"/>
                <a:sym typeface="Roboto Condensed"/>
              </a:rPr>
              <a:t>?</a:t>
            </a:r>
            <a:endParaRPr sz="6000" b="1" i="0" u="none" strike="noStrike" cap="none">
              <a:solidFill>
                <a:schemeClr val="accent1"/>
              </a:solidFill>
              <a:latin typeface="Roboto Condensed"/>
              <a:ea typeface="Roboto Condensed"/>
              <a:cs typeface="Roboto Condensed"/>
              <a:sym typeface="Roboto Condensed"/>
            </a:endParaRPr>
          </a:p>
        </p:txBody>
      </p:sp>
      <p:sp>
        <p:nvSpPr>
          <p:cNvPr id="522" name="Google Shape;522;p3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3"/>
          <p:cNvSpPr txBox="1">
            <a:spLocks noGrp="1"/>
          </p:cNvSpPr>
          <p:nvPr>
            <p:ph type="title"/>
          </p:nvPr>
        </p:nvSpPr>
        <p:spPr>
          <a:xfrm>
            <a:off x="828275" y="447175"/>
            <a:ext cx="5419500"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BUSINESS SERVICE SECTOR</a:t>
            </a:r>
            <a:endParaRPr>
              <a:solidFill>
                <a:schemeClr val="accent5"/>
              </a:solidFill>
            </a:endParaRPr>
          </a:p>
        </p:txBody>
      </p:sp>
      <p:sp>
        <p:nvSpPr>
          <p:cNvPr id="528" name="Google Shape;528;p3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a:p>
        </p:txBody>
      </p:sp>
      <p:grpSp>
        <p:nvGrpSpPr>
          <p:cNvPr id="529" name="Google Shape;529;p33"/>
          <p:cNvGrpSpPr/>
          <p:nvPr/>
        </p:nvGrpSpPr>
        <p:grpSpPr>
          <a:xfrm>
            <a:off x="338369" y="629920"/>
            <a:ext cx="392063" cy="291505"/>
            <a:chOff x="5247525" y="3007275"/>
            <a:chExt cx="517575" cy="384825"/>
          </a:xfrm>
        </p:grpSpPr>
        <p:sp>
          <p:nvSpPr>
            <p:cNvPr id="530" name="Google Shape;530;p3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2" name="Google Shape;532;p33"/>
          <p:cNvSpPr txBox="1"/>
          <p:nvPr/>
        </p:nvSpPr>
        <p:spPr>
          <a:xfrm>
            <a:off x="730432" y="2174663"/>
            <a:ext cx="3022884" cy="2748079"/>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0"/>
              </a:spcAft>
              <a:buClr>
                <a:srgbClr val="000000"/>
              </a:buClr>
              <a:buSzPts val="1700"/>
              <a:buFont typeface="Arial"/>
              <a:buNone/>
            </a:pPr>
            <a:r>
              <a:rPr lang="en" sz="1200" b="1" i="0" u="none" strike="noStrike" cap="none">
                <a:solidFill>
                  <a:schemeClr val="dk1"/>
                </a:solidFill>
                <a:latin typeface="Arial"/>
                <a:ea typeface="Arial"/>
                <a:cs typeface="Arial"/>
                <a:sym typeface="Arial"/>
              </a:rPr>
              <a:t>Method:</a:t>
            </a:r>
            <a:endParaRPr/>
          </a:p>
          <a:p>
            <a:pPr marL="0" marR="0" lvl="0" indent="0" algn="l" rtl="0">
              <a:lnSpc>
                <a:spcPct val="107000"/>
              </a:lnSpc>
              <a:spcBef>
                <a:spcPts val="800"/>
              </a:spcBef>
              <a:spcAft>
                <a:spcPts val="0"/>
              </a:spcAft>
              <a:buClr>
                <a:srgbClr val="000000"/>
              </a:buClr>
              <a:buSzPts val="1700"/>
              <a:buFont typeface="Arial"/>
              <a:buNone/>
            </a:pPr>
            <a:r>
              <a:rPr lang="en" sz="1200" b="0" i="0" u="none" strike="noStrike" cap="none">
                <a:solidFill>
                  <a:schemeClr val="dk1"/>
                </a:solidFill>
                <a:latin typeface="Arial"/>
                <a:ea typeface="Arial"/>
                <a:cs typeface="Arial"/>
                <a:sym typeface="Arial"/>
              </a:rPr>
              <a:t>To select the right order of the VAR model, we iteratively fit increasing orders of VAR model and pick the order that gives a model with least AIC. </a:t>
            </a:r>
            <a:endParaRPr/>
          </a:p>
          <a:p>
            <a:pPr marL="0" marR="0" lvl="0" indent="0" algn="l" rtl="0">
              <a:lnSpc>
                <a:spcPct val="107000"/>
              </a:lnSpc>
              <a:spcBef>
                <a:spcPts val="800"/>
              </a:spcBef>
              <a:spcAft>
                <a:spcPts val="0"/>
              </a:spcAft>
              <a:buClr>
                <a:srgbClr val="000000"/>
              </a:buClr>
              <a:buSzPts val="17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700"/>
              <a:buFont typeface="Arial"/>
              <a:buNone/>
            </a:pPr>
            <a:r>
              <a:rPr lang="en" sz="1200" b="1" i="0" u="none" strike="noStrike" cap="none">
                <a:solidFill>
                  <a:schemeClr val="dk1"/>
                </a:solidFill>
                <a:latin typeface="Arial"/>
                <a:ea typeface="Arial"/>
                <a:cs typeface="Arial"/>
                <a:sym typeface="Arial"/>
              </a:rPr>
              <a:t>Conclusion:</a:t>
            </a:r>
            <a:endParaRPr/>
          </a:p>
          <a:p>
            <a:pPr marL="0" marR="0" lvl="0" indent="0" algn="l" rtl="0">
              <a:lnSpc>
                <a:spcPct val="107000"/>
              </a:lnSpc>
              <a:spcBef>
                <a:spcPts val="800"/>
              </a:spcBef>
              <a:spcAft>
                <a:spcPts val="800"/>
              </a:spcAft>
              <a:buClr>
                <a:srgbClr val="000000"/>
              </a:buClr>
              <a:buSzPts val="1700"/>
              <a:buFont typeface="Arial"/>
              <a:buNone/>
            </a:pPr>
            <a:r>
              <a:rPr lang="en" sz="1200" b="0" i="0" u="none" strike="noStrike" cap="none">
                <a:solidFill>
                  <a:schemeClr val="dk1"/>
                </a:solidFill>
                <a:latin typeface="Arial"/>
                <a:ea typeface="Arial"/>
                <a:cs typeface="Arial"/>
                <a:sym typeface="Arial"/>
              </a:rPr>
              <a:t>Lag of </a:t>
            </a:r>
            <a:r>
              <a:rPr lang="en" sz="1200" b="1" i="0" u="none" strike="noStrike" cap="none">
                <a:solidFill>
                  <a:schemeClr val="accent5"/>
                </a:solidFill>
                <a:latin typeface="Arial"/>
                <a:ea typeface="Arial"/>
                <a:cs typeface="Arial"/>
                <a:sym typeface="Arial"/>
              </a:rPr>
              <a:t>6</a:t>
            </a:r>
            <a:r>
              <a:rPr lang="en" sz="1200" b="0" i="0" u="none" strike="noStrike" cap="none">
                <a:solidFill>
                  <a:schemeClr val="dk1"/>
                </a:solidFill>
                <a:latin typeface="Arial"/>
                <a:ea typeface="Arial"/>
                <a:cs typeface="Arial"/>
                <a:sym typeface="Arial"/>
              </a:rPr>
              <a:t> has the lowest AIC</a:t>
            </a:r>
            <a:endParaRPr/>
          </a:p>
        </p:txBody>
      </p:sp>
      <p:grpSp>
        <p:nvGrpSpPr>
          <p:cNvPr id="533" name="Google Shape;533;p33"/>
          <p:cNvGrpSpPr/>
          <p:nvPr/>
        </p:nvGrpSpPr>
        <p:grpSpPr>
          <a:xfrm>
            <a:off x="4068464" y="2212237"/>
            <a:ext cx="1916055" cy="2484088"/>
            <a:chOff x="4176699" y="1969662"/>
            <a:chExt cx="2010840" cy="2666838"/>
          </a:xfrm>
        </p:grpSpPr>
        <p:grpSp>
          <p:nvGrpSpPr>
            <p:cNvPr id="534" name="Google Shape;534;p33"/>
            <p:cNvGrpSpPr/>
            <p:nvPr/>
          </p:nvGrpSpPr>
          <p:grpSpPr>
            <a:xfrm>
              <a:off x="4176699" y="2356383"/>
              <a:ext cx="2010840" cy="2280117"/>
              <a:chOff x="4402507" y="1636892"/>
              <a:chExt cx="2378525" cy="2840300"/>
            </a:xfrm>
          </p:grpSpPr>
          <p:pic>
            <p:nvPicPr>
              <p:cNvPr id="535" name="Google Shape;535;p33"/>
              <p:cNvPicPr preferRelativeResize="0"/>
              <p:nvPr/>
            </p:nvPicPr>
            <p:blipFill rotWithShape="1">
              <a:blip r:embed="rId3">
                <a:alphaModFix/>
              </a:blip>
              <a:srcRect/>
              <a:stretch/>
            </p:blipFill>
            <p:spPr>
              <a:xfrm>
                <a:off x="4402507" y="1636892"/>
                <a:ext cx="2378525" cy="2840300"/>
              </a:xfrm>
              <a:prstGeom prst="rect">
                <a:avLst/>
              </a:prstGeom>
              <a:noFill/>
              <a:ln>
                <a:noFill/>
              </a:ln>
            </p:spPr>
          </p:pic>
          <p:sp>
            <p:nvSpPr>
              <p:cNvPr id="536" name="Google Shape;536;p33"/>
              <p:cNvSpPr/>
              <p:nvPr/>
            </p:nvSpPr>
            <p:spPr>
              <a:xfrm>
                <a:off x="4478558" y="3423994"/>
                <a:ext cx="2147111" cy="360421"/>
              </a:xfrm>
              <a:prstGeom prst="rect">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537" name="Google Shape;537;p33"/>
            <p:cNvSpPr txBox="1"/>
            <p:nvPr/>
          </p:nvSpPr>
          <p:spPr>
            <a:xfrm>
              <a:off x="4176699" y="1969662"/>
              <a:ext cx="990977"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1" i="0" u="none" strike="noStrike" cap="none">
                  <a:solidFill>
                    <a:srgbClr val="000000"/>
                  </a:solidFill>
                  <a:latin typeface="Arial"/>
                  <a:ea typeface="Arial"/>
                  <a:cs typeface="Arial"/>
                  <a:sym typeface="Arial"/>
                </a:rPr>
                <a:t>Test Result:</a:t>
              </a:r>
              <a:endParaRPr/>
            </a:p>
          </p:txBody>
        </p:sp>
      </p:grpSp>
      <p:sp>
        <p:nvSpPr>
          <p:cNvPr id="538" name="Google Shape;538;p33"/>
          <p:cNvSpPr txBox="1"/>
          <p:nvPr/>
        </p:nvSpPr>
        <p:spPr>
          <a:xfrm>
            <a:off x="682033" y="1491479"/>
            <a:ext cx="434445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426194"/>
                </a:solidFill>
                <a:latin typeface="Arial"/>
                <a:ea typeface="Arial"/>
                <a:cs typeface="Arial"/>
                <a:sym typeface="Arial"/>
              </a:rPr>
              <a:t>ORDER SELECTION (P) OF VAR: AIC CRITERION</a:t>
            </a:r>
            <a:endParaRPr sz="1400" b="1" i="0" u="none" strike="noStrike" cap="none">
              <a:solidFill>
                <a:srgbClr val="426194"/>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4"/>
          <p:cNvSpPr txBox="1">
            <a:spLocks noGrp="1"/>
          </p:cNvSpPr>
          <p:nvPr>
            <p:ph type="title"/>
          </p:nvPr>
        </p:nvSpPr>
        <p:spPr>
          <a:xfrm>
            <a:off x="828275" y="447175"/>
            <a:ext cx="5419500"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BUSINESS SERVICE SECTOR</a:t>
            </a:r>
            <a:endParaRPr>
              <a:solidFill>
                <a:schemeClr val="accent5"/>
              </a:solidFill>
            </a:endParaRPr>
          </a:p>
        </p:txBody>
      </p:sp>
      <p:sp>
        <p:nvSpPr>
          <p:cNvPr id="544" name="Google Shape;544;p3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34</a:t>
            </a:fld>
            <a:endParaRPr/>
          </a:p>
        </p:txBody>
      </p:sp>
      <p:grpSp>
        <p:nvGrpSpPr>
          <p:cNvPr id="545" name="Google Shape;545;p34"/>
          <p:cNvGrpSpPr/>
          <p:nvPr/>
        </p:nvGrpSpPr>
        <p:grpSpPr>
          <a:xfrm>
            <a:off x="338369" y="629920"/>
            <a:ext cx="392063" cy="291505"/>
            <a:chOff x="5247525" y="3007275"/>
            <a:chExt cx="517575" cy="384825"/>
          </a:xfrm>
        </p:grpSpPr>
        <p:sp>
          <p:nvSpPr>
            <p:cNvPr id="546" name="Google Shape;546;p3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4"/>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8" name="Google Shape;548;p34"/>
          <p:cNvSpPr txBox="1"/>
          <p:nvPr/>
        </p:nvSpPr>
        <p:spPr>
          <a:xfrm>
            <a:off x="655240" y="1375303"/>
            <a:ext cx="5419500" cy="8526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r>
              <a:rPr lang="en" sz="1600" b="1" i="0" u="none" strike="noStrike" cap="none">
                <a:solidFill>
                  <a:schemeClr val="accent1"/>
                </a:solidFill>
                <a:latin typeface="Roboto Condensed"/>
                <a:ea typeface="Roboto Condensed"/>
                <a:cs typeface="Roboto Condensed"/>
                <a:sym typeface="Roboto Condensed"/>
              </a:rPr>
              <a:t>Model Fit Summary for Business Service Sector:</a:t>
            </a:r>
            <a:endParaRPr sz="1600" b="1" i="0" u="none" strike="noStrike" cap="none">
              <a:solidFill>
                <a:schemeClr val="accent1"/>
              </a:solidFill>
              <a:latin typeface="Roboto Condensed"/>
              <a:ea typeface="Roboto Condensed"/>
              <a:cs typeface="Roboto Condensed"/>
              <a:sym typeface="Roboto Condensed"/>
            </a:endParaRPr>
          </a:p>
        </p:txBody>
      </p:sp>
      <p:pic>
        <p:nvPicPr>
          <p:cNvPr id="549" name="Google Shape;549;p34"/>
          <p:cNvPicPr preferRelativeResize="0"/>
          <p:nvPr/>
        </p:nvPicPr>
        <p:blipFill rotWithShape="1">
          <a:blip r:embed="rId3">
            <a:alphaModFix/>
          </a:blip>
          <a:srcRect/>
          <a:stretch/>
        </p:blipFill>
        <p:spPr>
          <a:xfrm>
            <a:off x="602661" y="1885565"/>
            <a:ext cx="4317675" cy="2250340"/>
          </a:xfrm>
          <a:prstGeom prst="rect">
            <a:avLst/>
          </a:prstGeom>
          <a:noFill/>
          <a:ln>
            <a:noFill/>
          </a:ln>
        </p:spPr>
      </p:pic>
      <p:pic>
        <p:nvPicPr>
          <p:cNvPr id="550" name="Google Shape;550;p34"/>
          <p:cNvPicPr preferRelativeResize="0"/>
          <p:nvPr/>
        </p:nvPicPr>
        <p:blipFill rotWithShape="1">
          <a:blip r:embed="rId4">
            <a:alphaModFix/>
          </a:blip>
          <a:srcRect/>
          <a:stretch/>
        </p:blipFill>
        <p:spPr>
          <a:xfrm>
            <a:off x="580049" y="4135905"/>
            <a:ext cx="7023082" cy="755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5"/>
          <p:cNvSpPr txBox="1">
            <a:spLocks noGrp="1"/>
          </p:cNvSpPr>
          <p:nvPr>
            <p:ph type="title"/>
          </p:nvPr>
        </p:nvSpPr>
        <p:spPr>
          <a:xfrm>
            <a:off x="828275" y="286375"/>
            <a:ext cx="5952900" cy="97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BUSINESS SERVICE SECTOR</a:t>
            </a:r>
            <a:endParaRPr sz="2200">
              <a:solidFill>
                <a:schemeClr val="accent5"/>
              </a:solidFill>
            </a:endParaRPr>
          </a:p>
        </p:txBody>
      </p:sp>
      <p:sp>
        <p:nvSpPr>
          <p:cNvPr id="556" name="Google Shape;556;p3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35</a:t>
            </a:fld>
            <a:endParaRPr/>
          </a:p>
        </p:txBody>
      </p:sp>
      <p:grpSp>
        <p:nvGrpSpPr>
          <p:cNvPr id="557" name="Google Shape;557;p35"/>
          <p:cNvGrpSpPr/>
          <p:nvPr/>
        </p:nvGrpSpPr>
        <p:grpSpPr>
          <a:xfrm>
            <a:off x="338369" y="629920"/>
            <a:ext cx="392063" cy="291505"/>
            <a:chOff x="5247525" y="3007275"/>
            <a:chExt cx="517575" cy="384825"/>
          </a:xfrm>
        </p:grpSpPr>
        <p:sp>
          <p:nvSpPr>
            <p:cNvPr id="558" name="Google Shape;558;p3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5"/>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0" name="Google Shape;560;p35"/>
          <p:cNvSpPr txBox="1"/>
          <p:nvPr/>
        </p:nvSpPr>
        <p:spPr>
          <a:xfrm>
            <a:off x="828275" y="1425650"/>
            <a:ext cx="1240200" cy="8526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endParaRPr sz="1700" b="0" i="0" u="none" strike="noStrike" cap="none">
              <a:solidFill>
                <a:srgbClr val="3F5378"/>
              </a:solidFill>
              <a:latin typeface="Arial"/>
              <a:ea typeface="Arial"/>
              <a:cs typeface="Arial"/>
              <a:sym typeface="Arial"/>
            </a:endParaRPr>
          </a:p>
        </p:txBody>
      </p:sp>
      <p:grpSp>
        <p:nvGrpSpPr>
          <p:cNvPr id="561" name="Google Shape;561;p35"/>
          <p:cNvGrpSpPr/>
          <p:nvPr/>
        </p:nvGrpSpPr>
        <p:grpSpPr>
          <a:xfrm>
            <a:off x="5371749" y="1735323"/>
            <a:ext cx="3041819" cy="2525097"/>
            <a:chOff x="767118" y="2082029"/>
            <a:chExt cx="3041819" cy="2525097"/>
          </a:xfrm>
        </p:grpSpPr>
        <p:pic>
          <p:nvPicPr>
            <p:cNvPr id="562" name="Google Shape;562;p35"/>
            <p:cNvPicPr preferRelativeResize="0"/>
            <p:nvPr/>
          </p:nvPicPr>
          <p:blipFill rotWithShape="1">
            <a:blip r:embed="rId3">
              <a:alphaModFix/>
            </a:blip>
            <a:srcRect/>
            <a:stretch/>
          </p:blipFill>
          <p:spPr>
            <a:xfrm>
              <a:off x="767118" y="2571750"/>
              <a:ext cx="2602713" cy="2035376"/>
            </a:xfrm>
            <a:prstGeom prst="rect">
              <a:avLst/>
            </a:prstGeom>
            <a:noFill/>
            <a:ln>
              <a:noFill/>
            </a:ln>
          </p:spPr>
        </p:pic>
        <p:sp>
          <p:nvSpPr>
            <p:cNvPr id="563" name="Google Shape;563;p35"/>
            <p:cNvSpPr txBox="1"/>
            <p:nvPr/>
          </p:nvSpPr>
          <p:spPr>
            <a:xfrm>
              <a:off x="954137" y="2082029"/>
              <a:ext cx="2854800" cy="52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Roboto Condensed"/>
                  <a:ea typeface="Roboto Condensed"/>
                  <a:cs typeface="Roboto Condensed"/>
                  <a:sym typeface="Roboto Condensed"/>
                </a:rPr>
                <a:t>Quantile-Quantile(QQ) Plot:</a:t>
              </a:r>
              <a:endParaRPr sz="1800" b="1" i="0" u="none" strike="noStrike" cap="none">
                <a:solidFill>
                  <a:schemeClr val="accent1"/>
                </a:solidFill>
                <a:latin typeface="Roboto Condensed"/>
                <a:ea typeface="Roboto Condensed"/>
                <a:cs typeface="Roboto Condensed"/>
                <a:sym typeface="Roboto Condensed"/>
              </a:endParaRPr>
            </a:p>
          </p:txBody>
        </p:sp>
      </p:grpSp>
      <p:pic>
        <p:nvPicPr>
          <p:cNvPr id="564" name="Google Shape;564;p35"/>
          <p:cNvPicPr preferRelativeResize="0"/>
          <p:nvPr/>
        </p:nvPicPr>
        <p:blipFill rotWithShape="1">
          <a:blip r:embed="rId4">
            <a:alphaModFix/>
          </a:blip>
          <a:srcRect/>
          <a:stretch/>
        </p:blipFill>
        <p:spPr>
          <a:xfrm>
            <a:off x="470515" y="2191903"/>
            <a:ext cx="4641317" cy="1904850"/>
          </a:xfrm>
          <a:prstGeom prst="rect">
            <a:avLst/>
          </a:prstGeom>
          <a:noFill/>
          <a:ln>
            <a:noFill/>
          </a:ln>
        </p:spPr>
      </p:pic>
      <p:sp>
        <p:nvSpPr>
          <p:cNvPr id="565" name="Google Shape;565;p35"/>
          <p:cNvSpPr txBox="1"/>
          <p:nvPr/>
        </p:nvSpPr>
        <p:spPr>
          <a:xfrm>
            <a:off x="730432" y="1735323"/>
            <a:ext cx="4001755" cy="52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Roboto Condensed"/>
                <a:ea typeface="Roboto Condensed"/>
                <a:cs typeface="Roboto Condensed"/>
                <a:sym typeface="Roboto Condensed"/>
              </a:rPr>
              <a:t>Distribution of Model Residual Values:</a:t>
            </a:r>
            <a:endParaRPr sz="1800" b="1" i="0" u="none" strike="noStrike" cap="none">
              <a:solidFill>
                <a:schemeClr val="accent1"/>
              </a:solidFill>
              <a:latin typeface="Roboto Condensed"/>
              <a:ea typeface="Roboto Condensed"/>
              <a:cs typeface="Roboto Condensed"/>
              <a:sym typeface="Roboto Condensed"/>
            </a:endParaRPr>
          </a:p>
        </p:txBody>
      </p:sp>
      <p:sp>
        <p:nvSpPr>
          <p:cNvPr id="566" name="Google Shape;566;p35"/>
          <p:cNvSpPr txBox="1"/>
          <p:nvPr/>
        </p:nvSpPr>
        <p:spPr>
          <a:xfrm>
            <a:off x="686733" y="4372458"/>
            <a:ext cx="44710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Conclusion: </a:t>
            </a:r>
            <a:r>
              <a:rPr lang="en" sz="1400" b="0" i="0" u="none" strike="noStrike" cap="none">
                <a:solidFill>
                  <a:srgbClr val="000000"/>
                </a:solidFill>
                <a:latin typeface="Arial"/>
                <a:ea typeface="Arial"/>
                <a:cs typeface="Arial"/>
                <a:sym typeface="Arial"/>
              </a:rPr>
              <a:t>Residual is close to a normal distribution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6"/>
          <p:cNvSpPr txBox="1">
            <a:spLocks noGrp="1"/>
          </p:cNvSpPr>
          <p:nvPr>
            <p:ph type="title"/>
          </p:nvPr>
        </p:nvSpPr>
        <p:spPr>
          <a:xfrm>
            <a:off x="828275" y="447175"/>
            <a:ext cx="5419500"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BUSINESS SERVICE SECTOR</a:t>
            </a:r>
            <a:endParaRPr>
              <a:solidFill>
                <a:schemeClr val="accent5"/>
              </a:solidFill>
            </a:endParaRPr>
          </a:p>
        </p:txBody>
      </p:sp>
      <p:sp>
        <p:nvSpPr>
          <p:cNvPr id="572" name="Google Shape;572;p3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36</a:t>
            </a:fld>
            <a:endParaRPr/>
          </a:p>
        </p:txBody>
      </p:sp>
      <p:grpSp>
        <p:nvGrpSpPr>
          <p:cNvPr id="573" name="Google Shape;573;p36"/>
          <p:cNvGrpSpPr/>
          <p:nvPr/>
        </p:nvGrpSpPr>
        <p:grpSpPr>
          <a:xfrm>
            <a:off x="338369" y="629920"/>
            <a:ext cx="392063" cy="291505"/>
            <a:chOff x="5247525" y="3007275"/>
            <a:chExt cx="517575" cy="384825"/>
          </a:xfrm>
        </p:grpSpPr>
        <p:sp>
          <p:nvSpPr>
            <p:cNvPr id="574" name="Google Shape;574;p3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6" name="Google Shape;576;p36"/>
          <p:cNvGrpSpPr/>
          <p:nvPr/>
        </p:nvGrpSpPr>
        <p:grpSpPr>
          <a:xfrm>
            <a:off x="449645" y="1383075"/>
            <a:ext cx="7554586" cy="3191352"/>
            <a:chOff x="449645" y="1383075"/>
            <a:chExt cx="7554586" cy="3191352"/>
          </a:xfrm>
        </p:grpSpPr>
        <p:grpSp>
          <p:nvGrpSpPr>
            <p:cNvPr id="577" name="Google Shape;577;p36"/>
            <p:cNvGrpSpPr/>
            <p:nvPr/>
          </p:nvGrpSpPr>
          <p:grpSpPr>
            <a:xfrm>
              <a:off x="449645" y="1383075"/>
              <a:ext cx="7554586" cy="3191352"/>
              <a:chOff x="200581" y="1429796"/>
              <a:chExt cx="7554586" cy="3191352"/>
            </a:xfrm>
          </p:grpSpPr>
          <p:sp>
            <p:nvSpPr>
              <p:cNvPr id="578" name="Google Shape;578;p36"/>
              <p:cNvSpPr txBox="1"/>
              <p:nvPr/>
            </p:nvSpPr>
            <p:spPr>
              <a:xfrm>
                <a:off x="200581" y="1429796"/>
                <a:ext cx="2916093" cy="8526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r>
                  <a:rPr lang="en" sz="1600" b="1" i="0" u="none" strike="noStrike" cap="none">
                    <a:solidFill>
                      <a:schemeClr val="dk1"/>
                    </a:solidFill>
                    <a:latin typeface="Roboto Condensed"/>
                    <a:ea typeface="Roboto Condensed"/>
                    <a:cs typeface="Roboto Condensed"/>
                    <a:sym typeface="Roboto Condensed"/>
                  </a:rPr>
                  <a:t>Durbin Watson Test</a:t>
                </a:r>
                <a:endParaRPr sz="1600" b="1" i="0" u="none" strike="noStrike" cap="none">
                  <a:solidFill>
                    <a:schemeClr val="dk1"/>
                  </a:solidFill>
                  <a:latin typeface="Roboto Condensed"/>
                  <a:ea typeface="Roboto Condensed"/>
                  <a:cs typeface="Roboto Condensed"/>
                  <a:sym typeface="Roboto Condensed"/>
                </a:endParaRPr>
              </a:p>
            </p:txBody>
          </p:sp>
          <p:grpSp>
            <p:nvGrpSpPr>
              <p:cNvPr id="579" name="Google Shape;579;p36"/>
              <p:cNvGrpSpPr/>
              <p:nvPr/>
            </p:nvGrpSpPr>
            <p:grpSpPr>
              <a:xfrm>
                <a:off x="4740382" y="1505385"/>
                <a:ext cx="3014785" cy="3115763"/>
                <a:chOff x="4603215" y="1425650"/>
                <a:chExt cx="3014785" cy="3115763"/>
              </a:xfrm>
            </p:grpSpPr>
            <p:pic>
              <p:nvPicPr>
                <p:cNvPr id="580" name="Google Shape;580;p36"/>
                <p:cNvPicPr preferRelativeResize="0"/>
                <p:nvPr/>
              </p:nvPicPr>
              <p:blipFill rotWithShape="1">
                <a:blip r:embed="rId3">
                  <a:alphaModFix/>
                </a:blip>
                <a:srcRect/>
                <a:stretch/>
              </p:blipFill>
              <p:spPr>
                <a:xfrm>
                  <a:off x="4603215" y="1775404"/>
                  <a:ext cx="3014785" cy="2766009"/>
                </a:xfrm>
                <a:prstGeom prst="rect">
                  <a:avLst/>
                </a:prstGeom>
                <a:noFill/>
                <a:ln>
                  <a:noFill/>
                </a:ln>
              </p:spPr>
            </p:pic>
            <p:sp>
              <p:nvSpPr>
                <p:cNvPr id="581" name="Google Shape;581;p36"/>
                <p:cNvSpPr txBox="1"/>
                <p:nvPr/>
              </p:nvSpPr>
              <p:spPr>
                <a:xfrm>
                  <a:off x="4603215" y="1425650"/>
                  <a:ext cx="24897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oboto Condensed"/>
                      <a:ea typeface="Roboto Condensed"/>
                      <a:cs typeface="Roboto Condensed"/>
                      <a:sym typeface="Roboto Condensed"/>
                    </a:rPr>
                    <a:t>ACF plot of residual values</a:t>
                  </a:r>
                  <a:endParaRPr>
                    <a:latin typeface="Roboto Condensed"/>
                    <a:ea typeface="Roboto Condensed"/>
                    <a:cs typeface="Roboto Condensed"/>
                    <a:sym typeface="Roboto Condensed"/>
                  </a:endParaRPr>
                </a:p>
              </p:txBody>
            </p:sp>
          </p:grpSp>
        </p:grpSp>
        <p:pic>
          <p:nvPicPr>
            <p:cNvPr id="582" name="Google Shape;582;p36"/>
            <p:cNvPicPr preferRelativeResize="0"/>
            <p:nvPr/>
          </p:nvPicPr>
          <p:blipFill rotWithShape="1">
            <a:blip r:embed="rId4">
              <a:alphaModFix/>
            </a:blip>
            <a:srcRect/>
            <a:stretch/>
          </p:blipFill>
          <p:spPr>
            <a:xfrm>
              <a:off x="470515" y="2304612"/>
              <a:ext cx="3812172" cy="1422356"/>
            </a:xfrm>
            <a:prstGeom prst="rect">
              <a:avLst/>
            </a:prstGeom>
            <a:noFill/>
            <a:ln>
              <a:noFill/>
            </a:ln>
          </p:spPr>
        </p:pic>
        <p:sp>
          <p:nvSpPr>
            <p:cNvPr id="583" name="Google Shape;583;p36"/>
            <p:cNvSpPr txBox="1"/>
            <p:nvPr/>
          </p:nvSpPr>
          <p:spPr>
            <a:xfrm>
              <a:off x="449645" y="4167159"/>
              <a:ext cx="377859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Roboto Condensed"/>
                  <a:ea typeface="Roboto Condensed"/>
                  <a:cs typeface="Roboto Condensed"/>
                  <a:sym typeface="Roboto Condensed"/>
                </a:rPr>
                <a:t>Conclusion: </a:t>
              </a:r>
              <a:r>
                <a:rPr lang="en" sz="1200" i="0" u="none" strike="noStrike" cap="none">
                  <a:solidFill>
                    <a:srgbClr val="000000"/>
                  </a:solidFill>
                  <a:latin typeface="Roboto Condensed"/>
                  <a:ea typeface="Roboto Condensed"/>
                  <a:cs typeface="Roboto Condensed"/>
                  <a:sym typeface="Roboto Condensed"/>
                </a:rPr>
                <a:t>There is no significant serial correlation</a:t>
              </a:r>
              <a:endParaRPr>
                <a:latin typeface="Roboto Condensed"/>
                <a:ea typeface="Roboto Condensed"/>
                <a:cs typeface="Roboto Condensed"/>
                <a:sym typeface="Roboto Condensed"/>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7"/>
          <p:cNvSpPr txBox="1">
            <a:spLocks noGrp="1"/>
          </p:cNvSpPr>
          <p:nvPr>
            <p:ph type="title"/>
          </p:nvPr>
        </p:nvSpPr>
        <p:spPr>
          <a:xfrm>
            <a:off x="828275" y="447175"/>
            <a:ext cx="5722200"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BUSINESS SERVICE SECTOR</a:t>
            </a:r>
            <a:endParaRPr>
              <a:solidFill>
                <a:schemeClr val="accent5"/>
              </a:solidFill>
            </a:endParaRPr>
          </a:p>
        </p:txBody>
      </p:sp>
      <p:sp>
        <p:nvSpPr>
          <p:cNvPr id="589" name="Google Shape;589;p3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37</a:t>
            </a:fld>
            <a:endParaRPr/>
          </a:p>
        </p:txBody>
      </p:sp>
      <p:grpSp>
        <p:nvGrpSpPr>
          <p:cNvPr id="590" name="Google Shape;590;p37"/>
          <p:cNvGrpSpPr/>
          <p:nvPr/>
        </p:nvGrpSpPr>
        <p:grpSpPr>
          <a:xfrm>
            <a:off x="338369" y="629920"/>
            <a:ext cx="392063" cy="291505"/>
            <a:chOff x="5247525" y="3007275"/>
            <a:chExt cx="517575" cy="384825"/>
          </a:xfrm>
        </p:grpSpPr>
        <p:sp>
          <p:nvSpPr>
            <p:cNvPr id="591" name="Google Shape;591;p3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3" name="Google Shape;593;p37"/>
          <p:cNvSpPr txBox="1"/>
          <p:nvPr/>
        </p:nvSpPr>
        <p:spPr>
          <a:xfrm>
            <a:off x="580049" y="1445519"/>
            <a:ext cx="3876326" cy="85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200" b="1" i="0" u="none" strike="noStrike" cap="none">
                <a:solidFill>
                  <a:schemeClr val="accent2"/>
                </a:solidFill>
                <a:latin typeface="Roboto Condensed"/>
                <a:ea typeface="Roboto Condensed"/>
                <a:cs typeface="Roboto Condensed"/>
                <a:sym typeface="Roboto Condensed"/>
              </a:rPr>
              <a:t>Back Test</a:t>
            </a:r>
            <a:endParaRPr>
              <a:latin typeface="Roboto Condensed"/>
              <a:ea typeface="Roboto Condensed"/>
              <a:cs typeface="Roboto Condensed"/>
              <a:sym typeface="Roboto Condensed"/>
            </a:endParaRPr>
          </a:p>
          <a:p>
            <a:pPr marL="0" marR="0" lvl="0" indent="0" algn="l" rtl="0">
              <a:lnSpc>
                <a:spcPct val="100000"/>
              </a:lnSpc>
              <a:spcBef>
                <a:spcPts val="800"/>
              </a:spcBef>
              <a:spcAft>
                <a:spcPts val="0"/>
              </a:spcAft>
              <a:buClr>
                <a:srgbClr val="000000"/>
              </a:buClr>
              <a:buSzPts val="1700"/>
              <a:buFont typeface="Arial"/>
              <a:buNone/>
            </a:pPr>
            <a:r>
              <a:rPr lang="en" sz="1200" i="0" u="none" strike="noStrike" cap="none">
                <a:solidFill>
                  <a:schemeClr val="accent2"/>
                </a:solidFill>
                <a:latin typeface="Roboto Condensed"/>
                <a:ea typeface="Roboto Condensed"/>
                <a:cs typeface="Roboto Condensed"/>
                <a:sym typeface="Roboto Condensed"/>
              </a:rPr>
              <a:t>Training Set: 1975 to 2014</a:t>
            </a:r>
            <a:endParaRPr>
              <a:latin typeface="Roboto Condensed"/>
              <a:ea typeface="Roboto Condensed"/>
              <a:cs typeface="Roboto Condensed"/>
              <a:sym typeface="Roboto Condensed"/>
            </a:endParaRPr>
          </a:p>
          <a:p>
            <a:pPr marL="0" marR="0" lvl="0" indent="0" algn="l" rtl="0">
              <a:lnSpc>
                <a:spcPct val="100000"/>
              </a:lnSpc>
              <a:spcBef>
                <a:spcPts val="800"/>
              </a:spcBef>
              <a:spcAft>
                <a:spcPts val="800"/>
              </a:spcAft>
              <a:buClr>
                <a:srgbClr val="000000"/>
              </a:buClr>
              <a:buSzPts val="1700"/>
              <a:buFont typeface="Arial"/>
              <a:buNone/>
            </a:pPr>
            <a:r>
              <a:rPr lang="en" sz="1200" i="0" u="none" strike="noStrike" cap="none">
                <a:solidFill>
                  <a:schemeClr val="accent2"/>
                </a:solidFill>
                <a:latin typeface="Roboto Condensed"/>
                <a:ea typeface="Roboto Condensed"/>
                <a:cs typeface="Roboto Condensed"/>
                <a:sym typeface="Roboto Condensed"/>
              </a:rPr>
              <a:t>Test Set: 2015 to 2019</a:t>
            </a:r>
            <a:endParaRPr sz="1200" i="0" u="none" strike="noStrike" cap="none">
              <a:solidFill>
                <a:schemeClr val="accent2"/>
              </a:solidFill>
              <a:latin typeface="Roboto Condensed"/>
              <a:ea typeface="Roboto Condensed"/>
              <a:cs typeface="Roboto Condensed"/>
              <a:sym typeface="Roboto Condensed"/>
            </a:endParaRPr>
          </a:p>
        </p:txBody>
      </p:sp>
      <p:pic>
        <p:nvPicPr>
          <p:cNvPr id="594" name="Google Shape;594;p37"/>
          <p:cNvPicPr preferRelativeResize="0"/>
          <p:nvPr/>
        </p:nvPicPr>
        <p:blipFill rotWithShape="1">
          <a:blip r:embed="rId3">
            <a:alphaModFix/>
          </a:blip>
          <a:srcRect/>
          <a:stretch/>
        </p:blipFill>
        <p:spPr>
          <a:xfrm>
            <a:off x="4661883" y="2354276"/>
            <a:ext cx="3657099" cy="2018182"/>
          </a:xfrm>
          <a:prstGeom prst="rect">
            <a:avLst/>
          </a:prstGeom>
          <a:noFill/>
          <a:ln>
            <a:noFill/>
          </a:ln>
        </p:spPr>
      </p:pic>
      <p:pic>
        <p:nvPicPr>
          <p:cNvPr id="595" name="Google Shape;595;p37"/>
          <p:cNvPicPr preferRelativeResize="0"/>
          <p:nvPr/>
        </p:nvPicPr>
        <p:blipFill rotWithShape="1">
          <a:blip r:embed="rId4">
            <a:alphaModFix/>
          </a:blip>
          <a:srcRect/>
          <a:stretch/>
        </p:blipFill>
        <p:spPr>
          <a:xfrm>
            <a:off x="470515" y="2429501"/>
            <a:ext cx="3747767" cy="1942957"/>
          </a:xfrm>
          <a:prstGeom prst="rect">
            <a:avLst/>
          </a:prstGeom>
          <a:noFill/>
          <a:ln>
            <a:noFill/>
          </a:ln>
        </p:spPr>
      </p:pic>
      <p:grpSp>
        <p:nvGrpSpPr>
          <p:cNvPr id="596" name="Google Shape;596;p37"/>
          <p:cNvGrpSpPr/>
          <p:nvPr/>
        </p:nvGrpSpPr>
        <p:grpSpPr>
          <a:xfrm>
            <a:off x="4144863" y="2612251"/>
            <a:ext cx="517020" cy="331637"/>
            <a:chOff x="4144863" y="2612251"/>
            <a:chExt cx="517020" cy="331637"/>
          </a:xfrm>
        </p:grpSpPr>
        <p:sp>
          <p:nvSpPr>
            <p:cNvPr id="597" name="Google Shape;597;p37"/>
            <p:cNvSpPr/>
            <p:nvPr/>
          </p:nvSpPr>
          <p:spPr>
            <a:xfrm>
              <a:off x="4144863" y="2612251"/>
              <a:ext cx="146838" cy="331637"/>
            </a:xfrm>
            <a:prstGeom prst="rightBrace">
              <a:avLst>
                <a:gd name="adj1" fmla="val 8333"/>
                <a:gd name="adj2" fmla="val 50000"/>
              </a:avLst>
            </a:prstGeom>
            <a:noFill/>
            <a:ln w="12700" cap="flat" cmpd="sng">
              <a:solidFill>
                <a:srgbClr val="D26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98" name="Google Shape;598;p37"/>
            <p:cNvSpPr/>
            <p:nvPr/>
          </p:nvSpPr>
          <p:spPr>
            <a:xfrm>
              <a:off x="4365120" y="2717999"/>
              <a:ext cx="296763" cy="120140"/>
            </a:xfrm>
            <a:prstGeom prst="rightArrow">
              <a:avLst>
                <a:gd name="adj1" fmla="val 50000"/>
                <a:gd name="adj2" fmla="val 50000"/>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8"/>
          <p:cNvSpPr txBox="1">
            <a:spLocks noGrp="1"/>
          </p:cNvSpPr>
          <p:nvPr>
            <p:ph type="title"/>
          </p:nvPr>
        </p:nvSpPr>
        <p:spPr>
          <a:xfrm>
            <a:off x="828275" y="447175"/>
            <a:ext cx="5722200"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BUSINESS SERVICE SECTOR</a:t>
            </a:r>
            <a:endParaRPr>
              <a:solidFill>
                <a:schemeClr val="accent5"/>
              </a:solidFill>
            </a:endParaRPr>
          </a:p>
        </p:txBody>
      </p:sp>
      <p:sp>
        <p:nvSpPr>
          <p:cNvPr id="604" name="Google Shape;604;p3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38</a:t>
            </a:fld>
            <a:endParaRPr/>
          </a:p>
        </p:txBody>
      </p:sp>
      <p:grpSp>
        <p:nvGrpSpPr>
          <p:cNvPr id="605" name="Google Shape;605;p38"/>
          <p:cNvGrpSpPr/>
          <p:nvPr/>
        </p:nvGrpSpPr>
        <p:grpSpPr>
          <a:xfrm>
            <a:off x="338369" y="629920"/>
            <a:ext cx="392063" cy="291505"/>
            <a:chOff x="5247525" y="3007275"/>
            <a:chExt cx="517575" cy="384825"/>
          </a:xfrm>
        </p:grpSpPr>
        <p:sp>
          <p:nvSpPr>
            <p:cNvPr id="606" name="Google Shape;606;p3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8" name="Google Shape;608;p38"/>
          <p:cNvSpPr txBox="1"/>
          <p:nvPr/>
        </p:nvSpPr>
        <p:spPr>
          <a:xfrm>
            <a:off x="828275" y="1425650"/>
            <a:ext cx="1240200" cy="8526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endParaRPr sz="1700" b="0" i="0" u="none" strike="noStrike" cap="none">
              <a:solidFill>
                <a:srgbClr val="3F5378"/>
              </a:solidFill>
              <a:latin typeface="Arial"/>
              <a:ea typeface="Arial"/>
              <a:cs typeface="Arial"/>
              <a:sym typeface="Arial"/>
            </a:endParaRPr>
          </a:p>
        </p:txBody>
      </p:sp>
      <p:sp>
        <p:nvSpPr>
          <p:cNvPr id="609" name="Google Shape;609;p38"/>
          <p:cNvSpPr txBox="1"/>
          <p:nvPr/>
        </p:nvSpPr>
        <p:spPr>
          <a:xfrm>
            <a:off x="828275" y="1404345"/>
            <a:ext cx="6420002" cy="440587"/>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r>
              <a:rPr lang="en" sz="1400" i="0" u="none" strike="noStrike" cap="none">
                <a:solidFill>
                  <a:schemeClr val="dk1"/>
                </a:solidFill>
                <a:latin typeface="Roboto Condensed"/>
                <a:ea typeface="Roboto Condensed"/>
                <a:cs typeface="Roboto Condensed"/>
                <a:sym typeface="Roboto Condensed"/>
              </a:rPr>
              <a:t>Model Fit for Business Service Sector</a:t>
            </a:r>
            <a:endParaRPr sz="1400" i="0" u="none" strike="noStrike" cap="none">
              <a:solidFill>
                <a:schemeClr val="dk1"/>
              </a:solidFill>
              <a:latin typeface="Roboto Condensed"/>
              <a:ea typeface="Roboto Condensed"/>
              <a:cs typeface="Roboto Condensed"/>
              <a:sym typeface="Roboto Condensed"/>
            </a:endParaRPr>
          </a:p>
        </p:txBody>
      </p:sp>
      <p:sp>
        <p:nvSpPr>
          <p:cNvPr id="610" name="Google Shape;610;p38"/>
          <p:cNvSpPr txBox="1"/>
          <p:nvPr/>
        </p:nvSpPr>
        <p:spPr>
          <a:xfrm>
            <a:off x="828275" y="1936812"/>
            <a:ext cx="2911374" cy="12772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100" b="1" i="0" u="none" strike="noStrike" cap="none">
              <a:solidFill>
                <a:srgbClr val="000000"/>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en" sz="1100" b="1" i="0" u="none" strike="noStrike" cap="none">
                <a:solidFill>
                  <a:srgbClr val="000000"/>
                </a:solidFill>
                <a:latin typeface="Roboto Condensed"/>
                <a:ea typeface="Roboto Condensed"/>
                <a:cs typeface="Roboto Condensed"/>
                <a:sym typeface="Roboto Condensed"/>
              </a:rPr>
              <a:t>Order Selected: </a:t>
            </a:r>
            <a:r>
              <a:rPr lang="en" sz="1100" i="0" u="none" strike="noStrike" cap="none">
                <a:solidFill>
                  <a:srgbClr val="000000"/>
                </a:solidFill>
                <a:latin typeface="Roboto Condensed"/>
                <a:ea typeface="Roboto Condensed"/>
                <a:cs typeface="Roboto Condensed"/>
                <a:sym typeface="Roboto Condensed"/>
              </a:rPr>
              <a:t>6</a:t>
            </a:r>
            <a:endParaRPr>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100" i="0" u="none" strike="noStrike" cap="none">
              <a:solidFill>
                <a:srgbClr val="000000"/>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100" i="0" u="none" strike="noStrike" cap="none">
              <a:solidFill>
                <a:srgbClr val="000000"/>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en" sz="1100" b="1" i="0" u="none" strike="noStrike" cap="none">
                <a:solidFill>
                  <a:srgbClr val="000000"/>
                </a:solidFill>
                <a:latin typeface="Roboto Condensed"/>
                <a:ea typeface="Roboto Condensed"/>
                <a:cs typeface="Roboto Condensed"/>
                <a:sym typeface="Roboto Condensed"/>
              </a:rPr>
              <a:t>Input:</a:t>
            </a:r>
            <a:endParaRPr>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en" sz="1100" i="0" u="none" strike="noStrike" cap="none">
                <a:solidFill>
                  <a:srgbClr val="000000"/>
                </a:solidFill>
                <a:latin typeface="Roboto Condensed"/>
                <a:ea typeface="Roboto Condensed"/>
                <a:cs typeface="Roboto Condensed"/>
                <a:sym typeface="Roboto Condensed"/>
              </a:rPr>
              <a:t>1. </a:t>
            </a:r>
            <a:r>
              <a:rPr lang="en" sz="1100" i="0" u="none" strike="noStrike" cap="none">
                <a:solidFill>
                  <a:schemeClr val="accent2"/>
                </a:solidFill>
                <a:latin typeface="Roboto Condensed"/>
                <a:ea typeface="Roboto Condensed"/>
                <a:cs typeface="Roboto Condensed"/>
                <a:sym typeface="Roboto Condensed"/>
              </a:rPr>
              <a:t>Wholesale, Retail and Trade Sector GDP</a:t>
            </a:r>
            <a:endParaRPr>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en" sz="1100" i="0" u="none" strike="noStrike" cap="none">
                <a:solidFill>
                  <a:schemeClr val="accent2"/>
                </a:solidFill>
                <a:latin typeface="Roboto Condensed"/>
                <a:ea typeface="Roboto Condensed"/>
                <a:cs typeface="Roboto Condensed"/>
                <a:sym typeface="Roboto Condensed"/>
              </a:rPr>
              <a:t>2. Business Service Sector GDP</a:t>
            </a:r>
            <a:endParaRPr>
              <a:latin typeface="Roboto Condensed"/>
              <a:ea typeface="Roboto Condensed"/>
              <a:cs typeface="Roboto Condensed"/>
              <a:sym typeface="Roboto Condensed"/>
            </a:endParaRPr>
          </a:p>
        </p:txBody>
      </p:sp>
      <p:pic>
        <p:nvPicPr>
          <p:cNvPr id="611" name="Google Shape;611;p38"/>
          <p:cNvPicPr preferRelativeResize="0"/>
          <p:nvPr/>
        </p:nvPicPr>
        <p:blipFill rotWithShape="1">
          <a:blip r:embed="rId3">
            <a:alphaModFix/>
          </a:blip>
          <a:srcRect/>
          <a:stretch/>
        </p:blipFill>
        <p:spPr>
          <a:xfrm>
            <a:off x="3689375" y="1722378"/>
            <a:ext cx="4519052" cy="2392887"/>
          </a:xfrm>
          <a:prstGeom prst="rect">
            <a:avLst/>
          </a:prstGeom>
          <a:noFill/>
          <a:ln>
            <a:noFill/>
          </a:ln>
        </p:spPr>
      </p:pic>
      <p:pic>
        <p:nvPicPr>
          <p:cNvPr id="612" name="Google Shape;612;p38"/>
          <p:cNvPicPr preferRelativeResize="0"/>
          <p:nvPr/>
        </p:nvPicPr>
        <p:blipFill rotWithShape="1">
          <a:blip r:embed="rId4">
            <a:alphaModFix/>
          </a:blip>
          <a:srcRect/>
          <a:stretch/>
        </p:blipFill>
        <p:spPr>
          <a:xfrm>
            <a:off x="828276" y="4253759"/>
            <a:ext cx="6093132" cy="63669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39"/>
          <p:cNvSpPr txBox="1">
            <a:spLocks noGrp="1"/>
          </p:cNvSpPr>
          <p:nvPr>
            <p:ph type="title"/>
          </p:nvPr>
        </p:nvSpPr>
        <p:spPr>
          <a:xfrm>
            <a:off x="828275" y="447175"/>
            <a:ext cx="5722200"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BUSINESS SERVICE SECTOR</a:t>
            </a:r>
            <a:endParaRPr>
              <a:solidFill>
                <a:schemeClr val="accent5"/>
              </a:solidFill>
            </a:endParaRPr>
          </a:p>
        </p:txBody>
      </p:sp>
      <p:sp>
        <p:nvSpPr>
          <p:cNvPr id="618" name="Google Shape;618;p3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39</a:t>
            </a:fld>
            <a:endParaRPr/>
          </a:p>
        </p:txBody>
      </p:sp>
      <p:grpSp>
        <p:nvGrpSpPr>
          <p:cNvPr id="619" name="Google Shape;619;p39"/>
          <p:cNvGrpSpPr/>
          <p:nvPr/>
        </p:nvGrpSpPr>
        <p:grpSpPr>
          <a:xfrm>
            <a:off x="338369" y="629920"/>
            <a:ext cx="392063" cy="291505"/>
            <a:chOff x="5247525" y="3007275"/>
            <a:chExt cx="517575" cy="384825"/>
          </a:xfrm>
        </p:grpSpPr>
        <p:sp>
          <p:nvSpPr>
            <p:cNvPr id="620" name="Google Shape;620;p3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2" name="Google Shape;622;p39"/>
          <p:cNvSpPr txBox="1"/>
          <p:nvPr/>
        </p:nvSpPr>
        <p:spPr>
          <a:xfrm>
            <a:off x="454684" y="1381612"/>
            <a:ext cx="6420002" cy="440587"/>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r>
              <a:rPr lang="en" sz="1400" i="0" u="none" strike="noStrike" cap="none">
                <a:solidFill>
                  <a:schemeClr val="dk1"/>
                </a:solidFill>
                <a:latin typeface="Roboto Condensed"/>
                <a:ea typeface="Roboto Condensed"/>
                <a:cs typeface="Roboto Condensed"/>
                <a:sym typeface="Roboto Condensed"/>
              </a:rPr>
              <a:t>Forecast of Business Service Sector GDP for year 2020 to 2022</a:t>
            </a:r>
            <a:endParaRPr sz="1400" i="0" u="none" strike="noStrike" cap="none">
              <a:solidFill>
                <a:schemeClr val="dk1"/>
              </a:solidFill>
              <a:latin typeface="Roboto Condensed"/>
              <a:ea typeface="Roboto Condensed"/>
              <a:cs typeface="Roboto Condensed"/>
              <a:sym typeface="Roboto Condensed"/>
            </a:endParaRPr>
          </a:p>
        </p:txBody>
      </p:sp>
      <p:pic>
        <p:nvPicPr>
          <p:cNvPr id="623" name="Google Shape;623;p39"/>
          <p:cNvPicPr preferRelativeResize="0"/>
          <p:nvPr/>
        </p:nvPicPr>
        <p:blipFill rotWithShape="1">
          <a:blip r:embed="rId3">
            <a:alphaModFix/>
          </a:blip>
          <a:srcRect/>
          <a:stretch/>
        </p:blipFill>
        <p:spPr>
          <a:xfrm>
            <a:off x="602661" y="2256880"/>
            <a:ext cx="5495679" cy="2115578"/>
          </a:xfrm>
          <a:prstGeom prst="rect">
            <a:avLst/>
          </a:prstGeom>
          <a:noFill/>
          <a:ln>
            <a:noFill/>
          </a:ln>
        </p:spPr>
      </p:pic>
      <p:pic>
        <p:nvPicPr>
          <p:cNvPr id="624" name="Google Shape;624;p39"/>
          <p:cNvPicPr preferRelativeResize="0"/>
          <p:nvPr/>
        </p:nvPicPr>
        <p:blipFill rotWithShape="1">
          <a:blip r:embed="rId4">
            <a:alphaModFix/>
          </a:blip>
          <a:srcRect/>
          <a:stretch/>
        </p:blipFill>
        <p:spPr>
          <a:xfrm>
            <a:off x="6157629" y="1945392"/>
            <a:ext cx="1926078" cy="24436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a:t>
            </a:fld>
            <a:endParaRPr/>
          </a:p>
        </p:txBody>
      </p:sp>
      <p:sp>
        <p:nvSpPr>
          <p:cNvPr id="184" name="Google Shape;184;p4"/>
          <p:cNvSpPr txBox="1"/>
          <p:nvPr/>
        </p:nvSpPr>
        <p:spPr>
          <a:xfrm>
            <a:off x="2372400" y="437525"/>
            <a:ext cx="4399200" cy="31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800" b="1" i="0" u="none" strike="noStrike" cap="none">
                <a:solidFill>
                  <a:schemeClr val="accent1"/>
                </a:solidFill>
                <a:latin typeface="Roboto Condensed"/>
                <a:ea typeface="Roboto Condensed"/>
                <a:cs typeface="Roboto Condensed"/>
                <a:sym typeface="Roboto Condensed"/>
              </a:rPr>
              <a:t>Before and After Circuit Breaker</a:t>
            </a:r>
            <a:endParaRPr sz="1800" b="1" i="0" u="none" strike="noStrike" cap="none">
              <a:solidFill>
                <a:schemeClr val="accent1"/>
              </a:solidFill>
              <a:latin typeface="Roboto Condensed"/>
              <a:ea typeface="Roboto Condensed"/>
              <a:cs typeface="Roboto Condensed"/>
              <a:sym typeface="Roboto Condensed"/>
            </a:endParaRPr>
          </a:p>
        </p:txBody>
      </p:sp>
      <p:sp>
        <p:nvSpPr>
          <p:cNvPr id="185" name="Google Shape;185;p4"/>
          <p:cNvSpPr txBox="1"/>
          <p:nvPr/>
        </p:nvSpPr>
        <p:spPr>
          <a:xfrm>
            <a:off x="2442275" y="4372200"/>
            <a:ext cx="4125600" cy="26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Condensed Light"/>
                <a:ea typeface="Roboto Condensed Light"/>
                <a:cs typeface="Roboto Condensed Light"/>
                <a:sym typeface="Roboto Condensed Light"/>
              </a:rPr>
              <a:t>Marina Bay Area and Orchard Road</a:t>
            </a:r>
            <a:endParaRPr sz="1400" b="0" i="0" u="none" strike="noStrike" cap="none">
              <a:solidFill>
                <a:srgbClr val="000000"/>
              </a:solidFill>
              <a:latin typeface="Roboto Condensed Light"/>
              <a:ea typeface="Roboto Condensed Light"/>
              <a:cs typeface="Roboto Condensed Light"/>
              <a:sym typeface="Roboto Condensed Light"/>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Roboto Condensed Light"/>
                <a:ea typeface="Roboto Condensed Light"/>
                <a:cs typeface="Roboto Condensed Light"/>
                <a:sym typeface="Roboto Condensed Light"/>
              </a:rPr>
              <a:t>(Source:https://www.straitstimes.com/multimedia/photos/in-pictures-singapore-before-and-after-circuit-breaker-mode-imposed)</a:t>
            </a:r>
            <a:endParaRPr sz="900" b="0" i="0" u="none" strike="noStrike" cap="none">
              <a:solidFill>
                <a:srgbClr val="000000"/>
              </a:solidFill>
              <a:latin typeface="Roboto Condensed Light"/>
              <a:ea typeface="Roboto Condensed Light"/>
              <a:cs typeface="Roboto Condensed Light"/>
              <a:sym typeface="Roboto Condensed Light"/>
            </a:endParaRPr>
          </a:p>
        </p:txBody>
      </p:sp>
      <p:pic>
        <p:nvPicPr>
          <p:cNvPr id="186" name="Google Shape;186;p4"/>
          <p:cNvPicPr preferRelativeResize="0"/>
          <p:nvPr/>
        </p:nvPicPr>
        <p:blipFill rotWithShape="1">
          <a:blip r:embed="rId3">
            <a:alphaModFix/>
          </a:blip>
          <a:srcRect/>
          <a:stretch/>
        </p:blipFill>
        <p:spPr>
          <a:xfrm>
            <a:off x="2112125" y="968750"/>
            <a:ext cx="2412501" cy="1639774"/>
          </a:xfrm>
          <a:prstGeom prst="rect">
            <a:avLst/>
          </a:prstGeom>
          <a:noFill/>
          <a:ln>
            <a:noFill/>
          </a:ln>
        </p:spPr>
      </p:pic>
      <p:pic>
        <p:nvPicPr>
          <p:cNvPr id="187" name="Google Shape;187;p4"/>
          <p:cNvPicPr preferRelativeResize="0"/>
          <p:nvPr/>
        </p:nvPicPr>
        <p:blipFill rotWithShape="1">
          <a:blip r:embed="rId4">
            <a:alphaModFix/>
          </a:blip>
          <a:srcRect/>
          <a:stretch/>
        </p:blipFill>
        <p:spPr>
          <a:xfrm>
            <a:off x="4524625" y="968738"/>
            <a:ext cx="2568099" cy="1623976"/>
          </a:xfrm>
          <a:prstGeom prst="rect">
            <a:avLst/>
          </a:prstGeom>
          <a:noFill/>
          <a:ln>
            <a:noFill/>
          </a:ln>
        </p:spPr>
      </p:pic>
      <p:pic>
        <p:nvPicPr>
          <p:cNvPr id="188" name="Google Shape;188;p4"/>
          <p:cNvPicPr preferRelativeResize="0"/>
          <p:nvPr/>
        </p:nvPicPr>
        <p:blipFill rotWithShape="1">
          <a:blip r:embed="rId5">
            <a:alphaModFix/>
          </a:blip>
          <a:srcRect/>
          <a:stretch/>
        </p:blipFill>
        <p:spPr>
          <a:xfrm>
            <a:off x="2112125" y="2608525"/>
            <a:ext cx="4950175" cy="1623975"/>
          </a:xfrm>
          <a:prstGeom prst="rect">
            <a:avLst/>
          </a:prstGeom>
          <a:noFill/>
          <a:ln>
            <a:noFill/>
          </a:ln>
        </p:spPr>
      </p:pic>
      <p:pic>
        <p:nvPicPr>
          <p:cNvPr id="189" name="Google Shape;189;p4"/>
          <p:cNvPicPr preferRelativeResize="0"/>
          <p:nvPr/>
        </p:nvPicPr>
        <p:blipFill rotWithShape="1">
          <a:blip r:embed="rId6">
            <a:alphaModFix/>
          </a:blip>
          <a:srcRect/>
          <a:stretch/>
        </p:blipFill>
        <p:spPr>
          <a:xfrm>
            <a:off x="2589243" y="2500565"/>
            <a:ext cx="1495957" cy="413137"/>
          </a:xfrm>
          <a:prstGeom prst="rect">
            <a:avLst/>
          </a:prstGeom>
          <a:noFill/>
          <a:ln>
            <a:noFill/>
          </a:ln>
        </p:spPr>
      </p:pic>
      <p:pic>
        <p:nvPicPr>
          <p:cNvPr id="190" name="Google Shape;190;p4"/>
          <p:cNvPicPr preferRelativeResize="0"/>
          <p:nvPr/>
        </p:nvPicPr>
        <p:blipFill rotWithShape="1">
          <a:blip r:embed="rId7">
            <a:alphaModFix/>
          </a:blip>
          <a:srcRect/>
          <a:stretch/>
        </p:blipFill>
        <p:spPr>
          <a:xfrm>
            <a:off x="5222075" y="2513906"/>
            <a:ext cx="1402577" cy="413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title"/>
          </p:nvPr>
        </p:nvSpPr>
        <p:spPr>
          <a:xfrm>
            <a:off x="828275" y="447175"/>
            <a:ext cx="5722200"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MANUFACTURER SECTOR</a:t>
            </a:r>
            <a:endParaRPr>
              <a:solidFill>
                <a:schemeClr val="accent5"/>
              </a:solidFill>
            </a:endParaRPr>
          </a:p>
        </p:txBody>
      </p:sp>
      <p:sp>
        <p:nvSpPr>
          <p:cNvPr id="630" name="Google Shape;630;p4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40</a:t>
            </a:fld>
            <a:endParaRPr/>
          </a:p>
        </p:txBody>
      </p:sp>
      <p:grpSp>
        <p:nvGrpSpPr>
          <p:cNvPr id="631" name="Google Shape;631;p40"/>
          <p:cNvGrpSpPr/>
          <p:nvPr/>
        </p:nvGrpSpPr>
        <p:grpSpPr>
          <a:xfrm>
            <a:off x="338369" y="629920"/>
            <a:ext cx="392063" cy="291505"/>
            <a:chOff x="5247525" y="3007275"/>
            <a:chExt cx="517575" cy="384825"/>
          </a:xfrm>
        </p:grpSpPr>
        <p:sp>
          <p:nvSpPr>
            <p:cNvPr id="632" name="Google Shape;632;p4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4" name="Google Shape;634;p40"/>
          <p:cNvSpPr txBox="1"/>
          <p:nvPr/>
        </p:nvSpPr>
        <p:spPr>
          <a:xfrm>
            <a:off x="828275" y="1425650"/>
            <a:ext cx="1240200" cy="8526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endParaRPr sz="1700" b="0" i="0" u="none" strike="noStrike" cap="none">
              <a:solidFill>
                <a:srgbClr val="3F5378"/>
              </a:solidFill>
              <a:latin typeface="Arial"/>
              <a:ea typeface="Arial"/>
              <a:cs typeface="Arial"/>
              <a:sym typeface="Arial"/>
            </a:endParaRPr>
          </a:p>
        </p:txBody>
      </p:sp>
      <p:pic>
        <p:nvPicPr>
          <p:cNvPr id="635" name="Google Shape;635;p40"/>
          <p:cNvPicPr preferRelativeResize="0"/>
          <p:nvPr/>
        </p:nvPicPr>
        <p:blipFill rotWithShape="1">
          <a:blip r:embed="rId3">
            <a:alphaModFix/>
          </a:blip>
          <a:srcRect/>
          <a:stretch/>
        </p:blipFill>
        <p:spPr>
          <a:xfrm>
            <a:off x="3470948" y="1916808"/>
            <a:ext cx="4406975" cy="2276275"/>
          </a:xfrm>
          <a:prstGeom prst="rect">
            <a:avLst/>
          </a:prstGeom>
          <a:noFill/>
          <a:ln>
            <a:noFill/>
          </a:ln>
        </p:spPr>
      </p:pic>
      <p:pic>
        <p:nvPicPr>
          <p:cNvPr id="636" name="Google Shape;636;p40"/>
          <p:cNvPicPr preferRelativeResize="0"/>
          <p:nvPr/>
        </p:nvPicPr>
        <p:blipFill rotWithShape="1">
          <a:blip r:embed="rId4">
            <a:alphaModFix/>
          </a:blip>
          <a:srcRect/>
          <a:stretch/>
        </p:blipFill>
        <p:spPr>
          <a:xfrm>
            <a:off x="828275" y="4193083"/>
            <a:ext cx="6287470" cy="657000"/>
          </a:xfrm>
          <a:prstGeom prst="rect">
            <a:avLst/>
          </a:prstGeom>
          <a:noFill/>
          <a:ln>
            <a:noFill/>
          </a:ln>
        </p:spPr>
      </p:pic>
      <p:sp>
        <p:nvSpPr>
          <p:cNvPr id="637" name="Google Shape;637;p40"/>
          <p:cNvSpPr txBox="1"/>
          <p:nvPr/>
        </p:nvSpPr>
        <p:spPr>
          <a:xfrm>
            <a:off x="828275" y="1404345"/>
            <a:ext cx="6420002" cy="440587"/>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r>
              <a:rPr lang="en" sz="1400" i="0" u="none" strike="noStrike" cap="none">
                <a:solidFill>
                  <a:schemeClr val="dk1"/>
                </a:solidFill>
                <a:latin typeface="Roboto Condensed"/>
                <a:ea typeface="Roboto Condensed"/>
                <a:cs typeface="Roboto Condensed"/>
                <a:sym typeface="Roboto Condensed"/>
              </a:rPr>
              <a:t>Model Fit for Manufacture Sector</a:t>
            </a:r>
            <a:endParaRPr sz="1400" i="0" u="none" strike="noStrike" cap="none">
              <a:solidFill>
                <a:schemeClr val="dk1"/>
              </a:solidFill>
              <a:latin typeface="Roboto Condensed"/>
              <a:ea typeface="Roboto Condensed"/>
              <a:cs typeface="Roboto Condensed"/>
              <a:sym typeface="Roboto Condensed"/>
            </a:endParaRPr>
          </a:p>
        </p:txBody>
      </p:sp>
      <p:sp>
        <p:nvSpPr>
          <p:cNvPr id="638" name="Google Shape;638;p40"/>
          <p:cNvSpPr txBox="1"/>
          <p:nvPr/>
        </p:nvSpPr>
        <p:spPr>
          <a:xfrm>
            <a:off x="828275" y="1936812"/>
            <a:ext cx="2214068" cy="12772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1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100" b="1" i="0" u="none" strike="noStrike" cap="none">
                <a:solidFill>
                  <a:srgbClr val="000000"/>
                </a:solidFill>
                <a:latin typeface="Arial"/>
                <a:ea typeface="Arial"/>
                <a:cs typeface="Arial"/>
                <a:sym typeface="Arial"/>
              </a:rPr>
              <a:t>Order Selected: </a:t>
            </a:r>
            <a:r>
              <a:rPr lang="en" sz="1100" b="0" i="0" u="none" strike="noStrike" cap="none">
                <a:solidFill>
                  <a:srgbClr val="000000"/>
                </a:solidFill>
                <a:latin typeface="Arial"/>
                <a:ea typeface="Arial"/>
                <a:cs typeface="Arial"/>
                <a:sym typeface="Arial"/>
              </a:rPr>
              <a:t>6</a:t>
            </a:r>
            <a:endParaRPr/>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100" b="1" i="0" u="none" strike="noStrike" cap="none">
                <a:solidFill>
                  <a:srgbClr val="000000"/>
                </a:solidFill>
                <a:latin typeface="Arial"/>
                <a:ea typeface="Arial"/>
                <a:cs typeface="Arial"/>
                <a:sym typeface="Arial"/>
              </a:rPr>
              <a:t>Input:</a:t>
            </a:r>
            <a:endParaRPr/>
          </a:p>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1. Manufacture Sector GDP </a:t>
            </a:r>
            <a:endParaRPr/>
          </a:p>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2. Business Service Sector GDP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1"/>
          <p:cNvSpPr txBox="1">
            <a:spLocks noGrp="1"/>
          </p:cNvSpPr>
          <p:nvPr>
            <p:ph type="title"/>
          </p:nvPr>
        </p:nvSpPr>
        <p:spPr>
          <a:xfrm>
            <a:off x="828275" y="447175"/>
            <a:ext cx="5722200"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MANUFACTURER SECTOR</a:t>
            </a:r>
            <a:endParaRPr>
              <a:solidFill>
                <a:schemeClr val="accent5"/>
              </a:solidFill>
            </a:endParaRPr>
          </a:p>
        </p:txBody>
      </p:sp>
      <p:sp>
        <p:nvSpPr>
          <p:cNvPr id="644" name="Google Shape;644;p4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41</a:t>
            </a:fld>
            <a:endParaRPr/>
          </a:p>
        </p:txBody>
      </p:sp>
      <p:grpSp>
        <p:nvGrpSpPr>
          <p:cNvPr id="645" name="Google Shape;645;p41"/>
          <p:cNvGrpSpPr/>
          <p:nvPr/>
        </p:nvGrpSpPr>
        <p:grpSpPr>
          <a:xfrm>
            <a:off x="338369" y="629920"/>
            <a:ext cx="392063" cy="291505"/>
            <a:chOff x="5247525" y="3007275"/>
            <a:chExt cx="517575" cy="384825"/>
          </a:xfrm>
        </p:grpSpPr>
        <p:sp>
          <p:nvSpPr>
            <p:cNvPr id="646" name="Google Shape;646;p41"/>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1"/>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8" name="Google Shape;648;p41"/>
          <p:cNvSpPr txBox="1"/>
          <p:nvPr/>
        </p:nvSpPr>
        <p:spPr>
          <a:xfrm>
            <a:off x="828275" y="1425650"/>
            <a:ext cx="1240200" cy="8526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endParaRPr sz="1700" b="0" i="0" u="none" strike="noStrike" cap="none">
              <a:solidFill>
                <a:srgbClr val="3F5378"/>
              </a:solidFill>
              <a:latin typeface="Arial"/>
              <a:ea typeface="Arial"/>
              <a:cs typeface="Arial"/>
              <a:sym typeface="Arial"/>
            </a:endParaRPr>
          </a:p>
        </p:txBody>
      </p:sp>
      <p:pic>
        <p:nvPicPr>
          <p:cNvPr id="649" name="Google Shape;649;p41"/>
          <p:cNvPicPr preferRelativeResize="0"/>
          <p:nvPr/>
        </p:nvPicPr>
        <p:blipFill rotWithShape="1">
          <a:blip r:embed="rId3">
            <a:alphaModFix/>
          </a:blip>
          <a:srcRect/>
          <a:stretch/>
        </p:blipFill>
        <p:spPr>
          <a:xfrm>
            <a:off x="602661" y="2183150"/>
            <a:ext cx="4940778" cy="2276303"/>
          </a:xfrm>
          <a:prstGeom prst="rect">
            <a:avLst/>
          </a:prstGeom>
          <a:noFill/>
          <a:ln>
            <a:noFill/>
          </a:ln>
        </p:spPr>
      </p:pic>
      <p:pic>
        <p:nvPicPr>
          <p:cNvPr id="650" name="Google Shape;650;p41"/>
          <p:cNvPicPr preferRelativeResize="0"/>
          <p:nvPr/>
        </p:nvPicPr>
        <p:blipFill rotWithShape="1">
          <a:blip r:embed="rId4">
            <a:alphaModFix/>
          </a:blip>
          <a:srcRect/>
          <a:stretch/>
        </p:blipFill>
        <p:spPr>
          <a:xfrm>
            <a:off x="6024778" y="1995138"/>
            <a:ext cx="2044635" cy="2276303"/>
          </a:xfrm>
          <a:prstGeom prst="rect">
            <a:avLst/>
          </a:prstGeom>
          <a:noFill/>
          <a:ln>
            <a:noFill/>
          </a:ln>
        </p:spPr>
      </p:pic>
      <p:sp>
        <p:nvSpPr>
          <p:cNvPr id="651" name="Google Shape;651;p41"/>
          <p:cNvSpPr txBox="1"/>
          <p:nvPr/>
        </p:nvSpPr>
        <p:spPr>
          <a:xfrm>
            <a:off x="454684" y="1381612"/>
            <a:ext cx="6420002" cy="440587"/>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r>
              <a:rPr lang="en" sz="1400" i="0" u="none" strike="noStrike" cap="none">
                <a:solidFill>
                  <a:schemeClr val="dk1"/>
                </a:solidFill>
                <a:latin typeface="Roboto Condensed"/>
                <a:ea typeface="Roboto Condensed"/>
                <a:cs typeface="Roboto Condensed"/>
                <a:sym typeface="Roboto Condensed"/>
              </a:rPr>
              <a:t>Forecast of Manufacturer Sector GDP for year 2020 to 2022</a:t>
            </a:r>
            <a:endParaRPr sz="1400" i="0" u="none" strike="noStrike" cap="none">
              <a:solidFill>
                <a:schemeClr val="dk1"/>
              </a:solidFill>
              <a:latin typeface="Roboto Condensed"/>
              <a:ea typeface="Roboto Condensed"/>
              <a:cs typeface="Roboto Condensed"/>
              <a:sym typeface="Roboto Condense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2"/>
          <p:cNvSpPr txBox="1">
            <a:spLocks noGrp="1"/>
          </p:cNvSpPr>
          <p:nvPr>
            <p:ph type="title"/>
          </p:nvPr>
        </p:nvSpPr>
        <p:spPr>
          <a:xfrm>
            <a:off x="828275" y="447175"/>
            <a:ext cx="6153202"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WHOLESALE AND RETAIL TRADE SECTOR</a:t>
            </a:r>
            <a:endParaRPr>
              <a:solidFill>
                <a:schemeClr val="accent5"/>
              </a:solidFill>
            </a:endParaRPr>
          </a:p>
        </p:txBody>
      </p:sp>
      <p:sp>
        <p:nvSpPr>
          <p:cNvPr id="657" name="Google Shape;657;p4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42</a:t>
            </a:fld>
            <a:endParaRPr/>
          </a:p>
        </p:txBody>
      </p:sp>
      <p:grpSp>
        <p:nvGrpSpPr>
          <p:cNvPr id="658" name="Google Shape;658;p42"/>
          <p:cNvGrpSpPr/>
          <p:nvPr/>
        </p:nvGrpSpPr>
        <p:grpSpPr>
          <a:xfrm>
            <a:off x="338369" y="629920"/>
            <a:ext cx="392063" cy="291505"/>
            <a:chOff x="5247525" y="3007275"/>
            <a:chExt cx="517575" cy="384825"/>
          </a:xfrm>
        </p:grpSpPr>
        <p:sp>
          <p:nvSpPr>
            <p:cNvPr id="659" name="Google Shape;659;p42"/>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42"/>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1" name="Google Shape;661;p42"/>
          <p:cNvSpPr txBox="1"/>
          <p:nvPr/>
        </p:nvSpPr>
        <p:spPr>
          <a:xfrm>
            <a:off x="828275" y="1425650"/>
            <a:ext cx="1240200" cy="8526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endParaRPr sz="1700" b="0" i="0" u="none" strike="noStrike" cap="none">
              <a:solidFill>
                <a:srgbClr val="3F5378"/>
              </a:solidFill>
              <a:latin typeface="Arial"/>
              <a:ea typeface="Arial"/>
              <a:cs typeface="Arial"/>
              <a:sym typeface="Arial"/>
            </a:endParaRPr>
          </a:p>
        </p:txBody>
      </p:sp>
      <p:sp>
        <p:nvSpPr>
          <p:cNvPr id="662" name="Google Shape;662;p42"/>
          <p:cNvSpPr txBox="1"/>
          <p:nvPr/>
        </p:nvSpPr>
        <p:spPr>
          <a:xfrm>
            <a:off x="828275" y="1404345"/>
            <a:ext cx="6420002" cy="440587"/>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r>
              <a:rPr lang="en" sz="1400" i="0" u="none" strike="noStrike" cap="none">
                <a:solidFill>
                  <a:schemeClr val="dk1"/>
                </a:solidFill>
                <a:latin typeface="Roboto Condensed"/>
                <a:ea typeface="Roboto Condensed"/>
                <a:cs typeface="Roboto Condensed"/>
                <a:sym typeface="Roboto Condensed"/>
              </a:rPr>
              <a:t>Model Fit for Wholesale and Retail Trade Sector</a:t>
            </a:r>
            <a:endParaRPr sz="1400" i="0" u="none" strike="noStrike" cap="none">
              <a:solidFill>
                <a:schemeClr val="dk1"/>
              </a:solidFill>
              <a:latin typeface="Roboto Condensed"/>
              <a:ea typeface="Roboto Condensed"/>
              <a:cs typeface="Roboto Condensed"/>
              <a:sym typeface="Roboto Condensed"/>
            </a:endParaRPr>
          </a:p>
        </p:txBody>
      </p:sp>
      <p:sp>
        <p:nvSpPr>
          <p:cNvPr id="663" name="Google Shape;663;p42"/>
          <p:cNvSpPr txBox="1"/>
          <p:nvPr/>
        </p:nvSpPr>
        <p:spPr>
          <a:xfrm>
            <a:off x="828275" y="1936812"/>
            <a:ext cx="2911374" cy="12772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1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100" b="1" i="0" u="none" strike="noStrike" cap="none">
                <a:solidFill>
                  <a:srgbClr val="000000"/>
                </a:solidFill>
                <a:latin typeface="Arial"/>
                <a:ea typeface="Arial"/>
                <a:cs typeface="Arial"/>
                <a:sym typeface="Arial"/>
              </a:rPr>
              <a:t>Order Selected: 3</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100" b="1" i="0" u="none" strike="noStrike" cap="none">
                <a:solidFill>
                  <a:srgbClr val="000000"/>
                </a:solidFill>
                <a:latin typeface="Arial"/>
                <a:ea typeface="Arial"/>
                <a:cs typeface="Arial"/>
                <a:sym typeface="Arial"/>
              </a:rPr>
              <a:t>Input:</a:t>
            </a:r>
            <a:endParaRPr/>
          </a:p>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1. Wholesale and Retail Trade Sector GDP </a:t>
            </a:r>
            <a:endParaRPr/>
          </a:p>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2. Finance &amp; Insurance Sector GDP</a:t>
            </a:r>
            <a:endParaRPr/>
          </a:p>
        </p:txBody>
      </p:sp>
      <p:pic>
        <p:nvPicPr>
          <p:cNvPr id="664" name="Google Shape;664;p42"/>
          <p:cNvPicPr preferRelativeResize="0"/>
          <p:nvPr/>
        </p:nvPicPr>
        <p:blipFill rotWithShape="1">
          <a:blip r:embed="rId3">
            <a:alphaModFix/>
          </a:blip>
          <a:srcRect/>
          <a:stretch/>
        </p:blipFill>
        <p:spPr>
          <a:xfrm>
            <a:off x="3942587" y="1826615"/>
            <a:ext cx="4166873" cy="2124661"/>
          </a:xfrm>
          <a:prstGeom prst="rect">
            <a:avLst/>
          </a:prstGeom>
          <a:noFill/>
          <a:ln>
            <a:noFill/>
          </a:ln>
        </p:spPr>
      </p:pic>
      <p:pic>
        <p:nvPicPr>
          <p:cNvPr id="665" name="Google Shape;665;p42"/>
          <p:cNvPicPr preferRelativeResize="0"/>
          <p:nvPr/>
        </p:nvPicPr>
        <p:blipFill rotWithShape="1">
          <a:blip r:embed="rId4">
            <a:alphaModFix/>
          </a:blip>
          <a:srcRect/>
          <a:stretch/>
        </p:blipFill>
        <p:spPr>
          <a:xfrm>
            <a:off x="828275" y="3951276"/>
            <a:ext cx="6233700" cy="7773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3"/>
          <p:cNvSpPr txBox="1">
            <a:spLocks noGrp="1"/>
          </p:cNvSpPr>
          <p:nvPr>
            <p:ph type="title"/>
          </p:nvPr>
        </p:nvSpPr>
        <p:spPr>
          <a:xfrm>
            <a:off x="828274" y="447175"/>
            <a:ext cx="6046411"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WHOLESALE AND RETAIL TRADE SECTOR</a:t>
            </a:r>
            <a:endParaRPr>
              <a:solidFill>
                <a:schemeClr val="accent5"/>
              </a:solidFill>
            </a:endParaRPr>
          </a:p>
        </p:txBody>
      </p:sp>
      <p:sp>
        <p:nvSpPr>
          <p:cNvPr id="671" name="Google Shape;671;p4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43</a:t>
            </a:fld>
            <a:endParaRPr/>
          </a:p>
        </p:txBody>
      </p:sp>
      <p:grpSp>
        <p:nvGrpSpPr>
          <p:cNvPr id="672" name="Google Shape;672;p43"/>
          <p:cNvGrpSpPr/>
          <p:nvPr/>
        </p:nvGrpSpPr>
        <p:grpSpPr>
          <a:xfrm>
            <a:off x="338369" y="629920"/>
            <a:ext cx="392063" cy="291505"/>
            <a:chOff x="5247525" y="3007275"/>
            <a:chExt cx="517575" cy="384825"/>
          </a:xfrm>
        </p:grpSpPr>
        <p:sp>
          <p:nvSpPr>
            <p:cNvPr id="673" name="Google Shape;673;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5" name="Google Shape;675;p43"/>
          <p:cNvSpPr txBox="1"/>
          <p:nvPr/>
        </p:nvSpPr>
        <p:spPr>
          <a:xfrm>
            <a:off x="828275" y="1425650"/>
            <a:ext cx="1240200" cy="8526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endParaRPr sz="1700" b="0" i="0" u="none" strike="noStrike" cap="none">
              <a:solidFill>
                <a:srgbClr val="3F5378"/>
              </a:solidFill>
              <a:latin typeface="Arial"/>
              <a:ea typeface="Arial"/>
              <a:cs typeface="Arial"/>
              <a:sym typeface="Arial"/>
            </a:endParaRPr>
          </a:p>
        </p:txBody>
      </p:sp>
      <p:sp>
        <p:nvSpPr>
          <p:cNvPr id="676" name="Google Shape;676;p43"/>
          <p:cNvSpPr txBox="1"/>
          <p:nvPr/>
        </p:nvSpPr>
        <p:spPr>
          <a:xfrm>
            <a:off x="454684" y="1381612"/>
            <a:ext cx="6420002" cy="440587"/>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r>
              <a:rPr lang="en" sz="1400" i="0" u="none" strike="noStrike" cap="none">
                <a:solidFill>
                  <a:schemeClr val="dk1"/>
                </a:solidFill>
                <a:latin typeface="Roboto Condensed"/>
                <a:ea typeface="Roboto Condensed"/>
                <a:cs typeface="Roboto Condensed"/>
                <a:sym typeface="Roboto Condensed"/>
              </a:rPr>
              <a:t>Forecast of Wholesale and Retail Trade Sector GDP for year 2020 to 2022</a:t>
            </a:r>
            <a:endParaRPr sz="1400" i="0" u="none" strike="noStrike" cap="none">
              <a:solidFill>
                <a:schemeClr val="dk1"/>
              </a:solidFill>
              <a:latin typeface="Roboto Condensed"/>
              <a:ea typeface="Roboto Condensed"/>
              <a:cs typeface="Roboto Condensed"/>
              <a:sym typeface="Roboto Condensed"/>
            </a:endParaRPr>
          </a:p>
        </p:txBody>
      </p:sp>
      <p:pic>
        <p:nvPicPr>
          <p:cNvPr id="677" name="Google Shape;677;p43"/>
          <p:cNvPicPr preferRelativeResize="0"/>
          <p:nvPr/>
        </p:nvPicPr>
        <p:blipFill rotWithShape="1">
          <a:blip r:embed="rId3">
            <a:alphaModFix/>
          </a:blip>
          <a:srcRect/>
          <a:stretch/>
        </p:blipFill>
        <p:spPr>
          <a:xfrm>
            <a:off x="454684" y="2348635"/>
            <a:ext cx="5339562" cy="2000303"/>
          </a:xfrm>
          <a:prstGeom prst="rect">
            <a:avLst/>
          </a:prstGeom>
          <a:noFill/>
          <a:ln>
            <a:noFill/>
          </a:ln>
        </p:spPr>
      </p:pic>
      <p:pic>
        <p:nvPicPr>
          <p:cNvPr id="678" name="Google Shape;678;p43"/>
          <p:cNvPicPr preferRelativeResize="0"/>
          <p:nvPr/>
        </p:nvPicPr>
        <p:blipFill rotWithShape="1">
          <a:blip r:embed="rId4">
            <a:alphaModFix/>
          </a:blip>
          <a:srcRect/>
          <a:stretch/>
        </p:blipFill>
        <p:spPr>
          <a:xfrm>
            <a:off x="6167837" y="1682620"/>
            <a:ext cx="2029514" cy="260624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44"/>
          <p:cNvSpPr txBox="1">
            <a:spLocks noGrp="1"/>
          </p:cNvSpPr>
          <p:nvPr>
            <p:ph type="title"/>
          </p:nvPr>
        </p:nvSpPr>
        <p:spPr>
          <a:xfrm>
            <a:off x="828275" y="447175"/>
            <a:ext cx="5722200"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solidFill>
                  <a:srgbClr val="FFFFFF"/>
                </a:solidFill>
              </a:rPr>
              <a:t>VAR MODEL: </a:t>
            </a:r>
            <a:r>
              <a:rPr lang="en">
                <a:solidFill>
                  <a:schemeClr val="accent5"/>
                </a:solidFill>
              </a:rPr>
              <a:t>FINANCE &amp; INSURANCE SECTOR</a:t>
            </a:r>
            <a:endParaRPr>
              <a:solidFill>
                <a:schemeClr val="accent5"/>
              </a:solidFill>
            </a:endParaRPr>
          </a:p>
        </p:txBody>
      </p:sp>
      <p:sp>
        <p:nvSpPr>
          <p:cNvPr id="684" name="Google Shape;684;p4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44</a:t>
            </a:fld>
            <a:endParaRPr/>
          </a:p>
        </p:txBody>
      </p:sp>
      <p:grpSp>
        <p:nvGrpSpPr>
          <p:cNvPr id="685" name="Google Shape;685;p44"/>
          <p:cNvGrpSpPr/>
          <p:nvPr/>
        </p:nvGrpSpPr>
        <p:grpSpPr>
          <a:xfrm>
            <a:off x="338369" y="629920"/>
            <a:ext cx="392063" cy="291505"/>
            <a:chOff x="5247525" y="3007275"/>
            <a:chExt cx="517575" cy="384825"/>
          </a:xfrm>
        </p:grpSpPr>
        <p:sp>
          <p:nvSpPr>
            <p:cNvPr id="686" name="Google Shape;686;p4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4"/>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8" name="Google Shape;688;p44"/>
          <p:cNvSpPr txBox="1"/>
          <p:nvPr/>
        </p:nvSpPr>
        <p:spPr>
          <a:xfrm>
            <a:off x="828275" y="1425650"/>
            <a:ext cx="1240200" cy="8526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endParaRPr sz="1700" b="0" i="0" u="none" strike="noStrike" cap="none">
              <a:solidFill>
                <a:srgbClr val="3F5378"/>
              </a:solidFill>
              <a:latin typeface="Arial"/>
              <a:ea typeface="Arial"/>
              <a:cs typeface="Arial"/>
              <a:sym typeface="Arial"/>
            </a:endParaRPr>
          </a:p>
        </p:txBody>
      </p:sp>
      <p:grpSp>
        <p:nvGrpSpPr>
          <p:cNvPr id="689" name="Google Shape;689;p44"/>
          <p:cNvGrpSpPr/>
          <p:nvPr/>
        </p:nvGrpSpPr>
        <p:grpSpPr>
          <a:xfrm>
            <a:off x="470515" y="1469012"/>
            <a:ext cx="6525027" cy="3330686"/>
            <a:chOff x="828275" y="1404345"/>
            <a:chExt cx="6525027" cy="3330686"/>
          </a:xfrm>
        </p:grpSpPr>
        <p:sp>
          <p:nvSpPr>
            <p:cNvPr id="690" name="Google Shape;690;p44"/>
            <p:cNvSpPr txBox="1"/>
            <p:nvPr/>
          </p:nvSpPr>
          <p:spPr>
            <a:xfrm>
              <a:off x="828275" y="1404345"/>
              <a:ext cx="6420002" cy="440587"/>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r>
                <a:rPr lang="en" sz="1400" i="0" u="none" strike="noStrike" cap="none">
                  <a:solidFill>
                    <a:schemeClr val="dk1"/>
                  </a:solidFill>
                  <a:latin typeface="Roboto Condensed"/>
                  <a:ea typeface="Roboto Condensed"/>
                  <a:cs typeface="Roboto Condensed"/>
                  <a:sym typeface="Roboto Condensed"/>
                </a:rPr>
                <a:t>Model Fit for Finance and Insurance Sector</a:t>
              </a:r>
              <a:endParaRPr sz="1400" i="0" u="none" strike="noStrike" cap="none">
                <a:solidFill>
                  <a:schemeClr val="dk1"/>
                </a:solidFill>
                <a:latin typeface="Roboto Condensed"/>
                <a:ea typeface="Roboto Condensed"/>
                <a:cs typeface="Roboto Condensed"/>
                <a:sym typeface="Roboto Condensed"/>
              </a:endParaRPr>
            </a:p>
          </p:txBody>
        </p:sp>
        <p:sp>
          <p:nvSpPr>
            <p:cNvPr id="691" name="Google Shape;691;p44"/>
            <p:cNvSpPr txBox="1"/>
            <p:nvPr/>
          </p:nvSpPr>
          <p:spPr>
            <a:xfrm>
              <a:off x="828275" y="1936812"/>
              <a:ext cx="2911374"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1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100" b="1" i="0" u="none" strike="noStrike" cap="none">
                  <a:solidFill>
                    <a:srgbClr val="000000"/>
                  </a:solidFill>
                  <a:latin typeface="Arial"/>
                  <a:ea typeface="Arial"/>
                  <a:cs typeface="Arial"/>
                  <a:sym typeface="Arial"/>
                </a:rPr>
                <a:t>Order Selected: </a:t>
              </a:r>
              <a:r>
                <a:rPr lang="en" sz="1100" b="0" i="0" u="none" strike="noStrike" cap="none">
                  <a:solidFill>
                    <a:srgbClr val="000000"/>
                  </a:solidFill>
                  <a:latin typeface="Arial"/>
                  <a:ea typeface="Arial"/>
                  <a:cs typeface="Arial"/>
                  <a:sym typeface="Arial"/>
                </a:rPr>
                <a:t>6</a:t>
              </a:r>
              <a:endParaRPr/>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100" b="1" i="0" u="none" strike="noStrike" cap="none">
                  <a:solidFill>
                    <a:srgbClr val="000000"/>
                  </a:solidFill>
                  <a:latin typeface="Arial"/>
                  <a:ea typeface="Arial"/>
                  <a:cs typeface="Arial"/>
                  <a:sym typeface="Arial"/>
                </a:rPr>
                <a:t>Input:</a:t>
              </a:r>
              <a:endParaRPr/>
            </a:p>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1. Manufacture Sector GDP </a:t>
              </a:r>
              <a:endParaRPr/>
            </a:p>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2. Wholesale, Retail and Trade Sector GDP</a:t>
              </a:r>
              <a:endParaRPr/>
            </a:p>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3. Finance &amp; Insurance Sector</a:t>
              </a:r>
              <a:endParaRPr sz="1100" b="0" i="0" u="none" strike="noStrike" cap="none">
                <a:solidFill>
                  <a:srgbClr val="000000"/>
                </a:solidFill>
                <a:latin typeface="Arial"/>
                <a:ea typeface="Arial"/>
                <a:cs typeface="Arial"/>
                <a:sym typeface="Arial"/>
              </a:endParaRPr>
            </a:p>
          </p:txBody>
        </p:sp>
        <p:grpSp>
          <p:nvGrpSpPr>
            <p:cNvPr id="692" name="Google Shape;692;p44"/>
            <p:cNvGrpSpPr/>
            <p:nvPr/>
          </p:nvGrpSpPr>
          <p:grpSpPr>
            <a:xfrm>
              <a:off x="3683565" y="1777781"/>
              <a:ext cx="3669737" cy="2346354"/>
              <a:chOff x="3683565" y="1824502"/>
              <a:chExt cx="3669737" cy="2346354"/>
            </a:xfrm>
          </p:grpSpPr>
          <p:pic>
            <p:nvPicPr>
              <p:cNvPr id="693" name="Google Shape;693;p44"/>
              <p:cNvPicPr preferRelativeResize="0"/>
              <p:nvPr/>
            </p:nvPicPr>
            <p:blipFill rotWithShape="1">
              <a:blip r:embed="rId3">
                <a:alphaModFix/>
              </a:blip>
              <a:srcRect/>
              <a:stretch/>
            </p:blipFill>
            <p:spPr>
              <a:xfrm>
                <a:off x="3683565" y="1824502"/>
                <a:ext cx="3669737" cy="2346354"/>
              </a:xfrm>
              <a:prstGeom prst="rect">
                <a:avLst/>
              </a:prstGeom>
              <a:noFill/>
              <a:ln>
                <a:noFill/>
              </a:ln>
            </p:spPr>
          </p:pic>
          <p:sp>
            <p:nvSpPr>
              <p:cNvPr id="694" name="Google Shape;694;p44"/>
              <p:cNvSpPr/>
              <p:nvPr/>
            </p:nvSpPr>
            <p:spPr>
              <a:xfrm>
                <a:off x="6964172" y="2265089"/>
                <a:ext cx="379270" cy="180877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695" name="Google Shape;695;p44"/>
            <p:cNvSpPr txBox="1"/>
            <p:nvPr/>
          </p:nvSpPr>
          <p:spPr>
            <a:xfrm>
              <a:off x="828275" y="4027145"/>
              <a:ext cx="587064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00" b="1" i="0" u="none" strike="noStrike" cap="none">
                  <a:solidFill>
                    <a:srgbClr val="000000"/>
                  </a:solidFill>
                  <a:latin typeface="Arial"/>
                  <a:ea typeface="Arial"/>
                  <a:cs typeface="Arial"/>
                  <a:sym typeface="Arial"/>
                </a:rPr>
                <a:t>Finding: </a:t>
              </a:r>
              <a:endParaRPr/>
            </a:p>
            <a:p>
              <a:pPr marL="0" marR="0" lvl="0" indent="0" algn="l" rtl="0">
                <a:lnSpc>
                  <a:spcPct val="100000"/>
                </a:lnSpc>
                <a:spcBef>
                  <a:spcPts val="0"/>
                </a:spcBef>
                <a:spcAft>
                  <a:spcPts val="0"/>
                </a:spcAft>
                <a:buNone/>
              </a:pP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000" b="0" i="0" u="none" strike="noStrike" cap="none">
                  <a:solidFill>
                    <a:srgbClr val="000000"/>
                  </a:solidFill>
                  <a:latin typeface="Arial"/>
                  <a:ea typeface="Arial"/>
                  <a:cs typeface="Arial"/>
                  <a:sym typeface="Arial"/>
                </a:rPr>
                <a:t>P value is too large for both Wholesale sector and Manufacture sector coefficient. Therefore suggest to use </a:t>
              </a:r>
              <a:r>
                <a:rPr lang="en" sz="1000" b="1" i="0" u="none" strike="noStrike" cap="none">
                  <a:solidFill>
                    <a:schemeClr val="accent6"/>
                  </a:solidFill>
                  <a:latin typeface="Arial"/>
                  <a:ea typeface="Arial"/>
                  <a:cs typeface="Arial"/>
                  <a:sym typeface="Arial"/>
                </a:rPr>
                <a:t>ARIMA</a:t>
              </a:r>
              <a:r>
                <a:rPr lang="en" sz="1000" b="0" i="0" u="none" strike="noStrike" cap="none">
                  <a:solidFill>
                    <a:srgbClr val="000000"/>
                  </a:solidFill>
                  <a:latin typeface="Arial"/>
                  <a:ea typeface="Arial"/>
                  <a:cs typeface="Arial"/>
                  <a:sym typeface="Arial"/>
                </a:rPr>
                <a:t> Model for modeling instead of VAR Model</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ctrTitle" idx="4294967295"/>
          </p:nvPr>
        </p:nvSpPr>
        <p:spPr>
          <a:xfrm>
            <a:off x="339650" y="1764175"/>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rgbClr val="FF9800"/>
                </a:solidFill>
                <a:latin typeface="Roboto Condensed"/>
                <a:ea typeface="Roboto Condensed"/>
                <a:cs typeface="Roboto Condensed"/>
                <a:sym typeface="Roboto Condensed"/>
              </a:rPr>
              <a:t>ARIMA</a:t>
            </a:r>
            <a:r>
              <a:rPr lang="en" sz="6000" b="1" i="0" u="none" strike="noStrike" cap="none">
                <a:solidFill>
                  <a:srgbClr val="3F5378"/>
                </a:solidFill>
                <a:latin typeface="Roboto Condensed"/>
                <a:ea typeface="Roboto Condensed"/>
                <a:cs typeface="Roboto Condensed"/>
                <a:sym typeface="Roboto Condensed"/>
              </a:rPr>
              <a:t> MODEL</a:t>
            </a:r>
            <a:endParaRPr sz="6000" b="1" i="0" u="none" strike="noStrike" cap="none">
              <a:solidFill>
                <a:srgbClr val="3F5378"/>
              </a:solidFill>
              <a:latin typeface="Roboto Condensed"/>
              <a:ea typeface="Roboto Condensed"/>
              <a:cs typeface="Roboto Condensed"/>
              <a:sym typeface="Roboto Condensed"/>
            </a:endParaRPr>
          </a:p>
        </p:txBody>
      </p:sp>
      <p:sp>
        <p:nvSpPr>
          <p:cNvPr id="701" name="Google Shape;701;p4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ctrTitle" idx="4294967295"/>
          </p:nvPr>
        </p:nvSpPr>
        <p:spPr>
          <a:xfrm>
            <a:off x="153993" y="1860175"/>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1"/>
                </a:solidFill>
                <a:latin typeface="Roboto Condensed"/>
                <a:ea typeface="Roboto Condensed"/>
                <a:cs typeface="Roboto Condensed"/>
                <a:sym typeface="Roboto Condensed"/>
              </a:rPr>
              <a:t>How to </a:t>
            </a:r>
            <a:endParaRPr sz="6000" b="1" i="0" u="none" strike="noStrike" cap="none">
              <a:solidFill>
                <a:schemeClr val="accent1"/>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1"/>
                </a:solidFill>
                <a:latin typeface="Roboto Condensed"/>
                <a:ea typeface="Roboto Condensed"/>
                <a:cs typeface="Roboto Condensed"/>
                <a:sym typeface="Roboto Condensed"/>
              </a:rPr>
              <a:t>select the</a:t>
            </a:r>
            <a:endParaRPr sz="6000" b="1" i="0" u="none" strike="noStrike" cap="none">
              <a:solidFill>
                <a:schemeClr val="accent1"/>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1"/>
                </a:solidFill>
                <a:latin typeface="Roboto Condensed"/>
                <a:ea typeface="Roboto Condensed"/>
                <a:cs typeface="Roboto Condensed"/>
                <a:sym typeface="Roboto Condensed"/>
              </a:rPr>
              <a:t>   </a:t>
            </a:r>
            <a:r>
              <a:rPr lang="en" sz="6000" b="1" i="0" u="none" strike="noStrike" cap="none">
                <a:solidFill>
                  <a:schemeClr val="accent5"/>
                </a:solidFill>
                <a:latin typeface="Roboto Condensed"/>
                <a:ea typeface="Roboto Condensed"/>
                <a:cs typeface="Roboto Condensed"/>
                <a:sym typeface="Roboto Condensed"/>
              </a:rPr>
              <a:t>order </a:t>
            </a:r>
            <a:r>
              <a:rPr lang="en" sz="6000" b="1" i="0" u="none" strike="noStrike" cap="none">
                <a:solidFill>
                  <a:schemeClr val="accent1"/>
                </a:solidFill>
                <a:latin typeface="Roboto Condensed"/>
                <a:ea typeface="Roboto Condensed"/>
                <a:cs typeface="Roboto Condensed"/>
                <a:sym typeface="Roboto Condensed"/>
              </a:rPr>
              <a:t>for</a:t>
            </a:r>
            <a:r>
              <a:rPr lang="en" sz="6000" b="1" i="0" u="none" strike="noStrike" cap="none">
                <a:solidFill>
                  <a:schemeClr val="accent5"/>
                </a:solidFill>
                <a:latin typeface="Roboto Condensed"/>
                <a:ea typeface="Roboto Condensed"/>
                <a:cs typeface="Roboto Condensed"/>
                <a:sym typeface="Roboto Condensed"/>
              </a:rPr>
              <a:t> ARIMA</a:t>
            </a:r>
            <a:r>
              <a:rPr lang="en" sz="6000" b="1" i="0" u="none" strike="noStrike" cap="none">
                <a:solidFill>
                  <a:schemeClr val="accent1"/>
                </a:solidFill>
                <a:latin typeface="Roboto Condensed"/>
                <a:ea typeface="Roboto Condensed"/>
                <a:cs typeface="Roboto Condensed"/>
                <a:sym typeface="Roboto Condensed"/>
              </a:rPr>
              <a:t>?</a:t>
            </a:r>
            <a:endParaRPr sz="6000" b="1" i="0" u="none" strike="noStrike" cap="none">
              <a:solidFill>
                <a:schemeClr val="accent1"/>
              </a:solidFill>
              <a:latin typeface="Roboto Condensed"/>
              <a:ea typeface="Roboto Condensed"/>
              <a:cs typeface="Roboto Condensed"/>
              <a:sym typeface="Roboto Condensed"/>
            </a:endParaRPr>
          </a:p>
        </p:txBody>
      </p:sp>
      <p:sp>
        <p:nvSpPr>
          <p:cNvPr id="707" name="Google Shape;707;p4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814275" y="392575"/>
            <a:ext cx="5633246"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ARIMA MODEL: </a:t>
            </a:r>
            <a:r>
              <a:rPr lang="en">
                <a:solidFill>
                  <a:schemeClr val="accent5"/>
                </a:solidFill>
              </a:rPr>
              <a:t>FINANCE AND INSURANCE SECTOR</a:t>
            </a:r>
            <a:endParaRPr>
              <a:solidFill>
                <a:schemeClr val="accent5"/>
              </a:solidFill>
            </a:endParaRPr>
          </a:p>
        </p:txBody>
      </p:sp>
      <p:sp>
        <p:nvSpPr>
          <p:cNvPr id="713" name="Google Shape;713;p4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47</a:t>
            </a:fld>
            <a:endParaRPr/>
          </a:p>
        </p:txBody>
      </p:sp>
      <p:grpSp>
        <p:nvGrpSpPr>
          <p:cNvPr id="714" name="Google Shape;714;p47"/>
          <p:cNvGrpSpPr/>
          <p:nvPr/>
        </p:nvGrpSpPr>
        <p:grpSpPr>
          <a:xfrm>
            <a:off x="283896" y="606897"/>
            <a:ext cx="429118" cy="337549"/>
            <a:chOff x="4604550" y="3714775"/>
            <a:chExt cx="439625" cy="319075"/>
          </a:xfrm>
        </p:grpSpPr>
        <p:sp>
          <p:nvSpPr>
            <p:cNvPr id="715" name="Google Shape;715;p47"/>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7"/>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717" name="Google Shape;717;p47"/>
          <p:cNvGraphicFramePr/>
          <p:nvPr/>
        </p:nvGraphicFramePr>
        <p:xfrm>
          <a:off x="477983" y="1861544"/>
          <a:ext cx="7031175" cy="2593435"/>
        </p:xfrm>
        <a:graphic>
          <a:graphicData uri="http://schemas.openxmlformats.org/drawingml/2006/table">
            <a:tbl>
              <a:tblPr firstRow="1" bandRow="1">
                <a:noFill/>
                <a:tableStyleId>{6254BCFE-A8FE-4FCA-84C9-14F27C2C35FA}</a:tableStyleId>
              </a:tblPr>
              <a:tblGrid>
                <a:gridCol w="812725">
                  <a:extLst>
                    <a:ext uri="{9D8B030D-6E8A-4147-A177-3AD203B41FA5}">
                      <a16:colId xmlns:a16="http://schemas.microsoft.com/office/drawing/2014/main" val="20000"/>
                    </a:ext>
                  </a:extLst>
                </a:gridCol>
                <a:gridCol w="4327300">
                  <a:extLst>
                    <a:ext uri="{9D8B030D-6E8A-4147-A177-3AD203B41FA5}">
                      <a16:colId xmlns:a16="http://schemas.microsoft.com/office/drawing/2014/main" val="20001"/>
                    </a:ext>
                  </a:extLst>
                </a:gridCol>
                <a:gridCol w="886700">
                  <a:extLst>
                    <a:ext uri="{9D8B030D-6E8A-4147-A177-3AD203B41FA5}">
                      <a16:colId xmlns:a16="http://schemas.microsoft.com/office/drawing/2014/main" val="20002"/>
                    </a:ext>
                  </a:extLst>
                </a:gridCol>
                <a:gridCol w="1004450">
                  <a:extLst>
                    <a:ext uri="{9D8B030D-6E8A-4147-A177-3AD203B41FA5}">
                      <a16:colId xmlns:a16="http://schemas.microsoft.com/office/drawing/2014/main" val="20003"/>
                    </a:ext>
                  </a:extLst>
                </a:gridCol>
              </a:tblGrid>
              <a:tr h="3186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Model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Interpretation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Order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Method</a:t>
                      </a:r>
                      <a:endParaRPr sz="1400" u="none" strike="noStrike" cap="none"/>
                    </a:p>
                  </a:txBody>
                  <a:tcPr marL="91450" marR="91450" marT="45725" marB="45725"/>
                </a:tc>
                <a:extLst>
                  <a:ext uri="{0D108BD9-81ED-4DB2-BD59-A6C34878D82A}">
                    <a16:rowId xmlns:a16="http://schemas.microsoft.com/office/drawing/2014/main" val="10000"/>
                  </a:ext>
                </a:extLst>
              </a:tr>
              <a:tr h="6284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AR</a:t>
                      </a:r>
                      <a:endParaRPr sz="1200" u="none" strike="noStrike" cap="none"/>
                    </a:p>
                  </a:txBody>
                  <a:tcPr marL="91450" marR="91450" marT="45725" marB="45725">
                    <a:solidFill>
                      <a:srgbClr val="D9D9D9"/>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Autoregression. A model that uses the dependent relationship between an observation and some number of lagged observations</a:t>
                      </a:r>
                      <a:endParaRPr sz="1200" u="none" strike="noStrike" cap="none"/>
                    </a:p>
                  </a:txBody>
                  <a:tcPr marL="91450" marR="91450" marT="45725" marB="45725">
                    <a:solidFill>
                      <a:srgbClr val="D9D9D9"/>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P</a:t>
                      </a:r>
                      <a:endParaRPr sz="1200" u="none" strike="noStrike" cap="none"/>
                    </a:p>
                  </a:txBody>
                  <a:tcPr marL="91450" marR="91450" marT="45725" marB="45725">
                    <a:solidFill>
                      <a:srgbClr val="D9D9D9"/>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PACF</a:t>
                      </a:r>
                      <a:endParaRPr sz="1200" u="none" strike="noStrike" cap="none"/>
                    </a:p>
                  </a:txBody>
                  <a:tcPr marL="91450" marR="91450" marT="45725" marB="45725">
                    <a:solidFill>
                      <a:srgbClr val="D9D9D9"/>
                    </a:solidFill>
                  </a:tcPr>
                </a:tc>
                <a:extLst>
                  <a:ext uri="{0D108BD9-81ED-4DB2-BD59-A6C34878D82A}">
                    <a16:rowId xmlns:a16="http://schemas.microsoft.com/office/drawing/2014/main" val="10001"/>
                  </a:ext>
                </a:extLst>
              </a:tr>
              <a:tr h="8117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I</a:t>
                      </a:r>
                      <a:endParaRPr sz="1200" u="none" strike="noStrike" cap="none"/>
                    </a:p>
                  </a:txBody>
                  <a:tcPr marL="91450" marR="91450" marT="45725" marB="45725">
                    <a:solidFill>
                      <a:srgbClr val="F3F3F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Integrated. The use of differencing of raw observations (e.g. subtracting an observation from an observation at the previous time step) in order to make the time series stationary</a:t>
                      </a:r>
                      <a:endParaRPr sz="1200" u="none" strike="noStrike" cap="none"/>
                    </a:p>
                  </a:txBody>
                  <a:tcPr marL="91450" marR="91450" marT="45725" marB="45725">
                    <a:solidFill>
                      <a:srgbClr val="F3F3F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D</a:t>
                      </a:r>
                      <a:endParaRPr sz="1200" u="none" strike="noStrike" cap="none"/>
                    </a:p>
                  </a:txBody>
                  <a:tcPr marL="91450" marR="91450" marT="45725" marB="45725">
                    <a:solidFill>
                      <a:srgbClr val="F3F3F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ADF</a:t>
                      </a:r>
                      <a:endParaRPr sz="1200" u="none" strike="noStrike" cap="none"/>
                    </a:p>
                  </a:txBody>
                  <a:tcPr marL="91450" marR="91450" marT="45725" marB="45725">
                    <a:solidFill>
                      <a:srgbClr val="F3F3F3"/>
                    </a:solidFill>
                  </a:tcPr>
                </a:tc>
                <a:extLst>
                  <a:ext uri="{0D108BD9-81ED-4DB2-BD59-A6C34878D82A}">
                    <a16:rowId xmlns:a16="http://schemas.microsoft.com/office/drawing/2014/main" val="10002"/>
                  </a:ext>
                </a:extLst>
              </a:tr>
              <a:tr h="8117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MA</a:t>
                      </a:r>
                      <a:endParaRPr sz="1200" u="none" strike="noStrike" cap="none"/>
                    </a:p>
                  </a:txBody>
                  <a:tcPr marL="91450" marR="91450" marT="45725" marB="45725">
                    <a:solidFill>
                      <a:srgbClr val="D9D9D9"/>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Moving Average. A model that uses the dependency between an observation and a residual error from a moving average model applied to lagged observations.</a:t>
                      </a:r>
                      <a:endParaRPr sz="1200" u="none" strike="noStrike" cap="none"/>
                    </a:p>
                  </a:txBody>
                  <a:tcPr marL="91450" marR="91450" marT="45725" marB="45725">
                    <a:solidFill>
                      <a:srgbClr val="D9D9D9"/>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Q</a:t>
                      </a:r>
                      <a:endParaRPr sz="1200" u="none" strike="noStrike" cap="none"/>
                    </a:p>
                  </a:txBody>
                  <a:tcPr marL="91450" marR="91450" marT="45725" marB="45725">
                    <a:solidFill>
                      <a:srgbClr val="D9D9D9"/>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ACF</a:t>
                      </a:r>
                      <a:endParaRPr sz="1200" u="none" strike="noStrike" cap="none"/>
                    </a:p>
                  </a:txBody>
                  <a:tcPr marL="91450" marR="91450" marT="45725" marB="45725">
                    <a:solidFill>
                      <a:srgbClr val="D9D9D9"/>
                    </a:solidFill>
                  </a:tcPr>
                </a:tc>
                <a:extLst>
                  <a:ext uri="{0D108BD9-81ED-4DB2-BD59-A6C34878D82A}">
                    <a16:rowId xmlns:a16="http://schemas.microsoft.com/office/drawing/2014/main" val="10003"/>
                  </a:ext>
                </a:extLst>
              </a:tr>
            </a:tbl>
          </a:graphicData>
        </a:graphic>
      </p:graphicFrame>
      <p:sp>
        <p:nvSpPr>
          <p:cNvPr id="718" name="Google Shape;718;p47"/>
          <p:cNvSpPr txBox="1"/>
          <p:nvPr/>
        </p:nvSpPr>
        <p:spPr>
          <a:xfrm>
            <a:off x="424786" y="1418328"/>
            <a:ext cx="45754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chemeClr val="dk1"/>
                </a:solidFill>
                <a:latin typeface="Roboto Condensed"/>
                <a:ea typeface="Roboto Condensed"/>
                <a:cs typeface="Roboto Condensed"/>
                <a:sym typeface="Roboto Condensed"/>
              </a:rPr>
              <a:t>ORDER SELECTION METHOD</a:t>
            </a:r>
            <a:endParaRPr sz="1400" b="1" i="0" u="none" strike="noStrike" cap="none">
              <a:solidFill>
                <a:schemeClr val="dk1"/>
              </a:solidFill>
              <a:latin typeface="Roboto Condensed"/>
              <a:ea typeface="Roboto Condensed"/>
              <a:cs typeface="Roboto Condensed"/>
              <a:sym typeface="Roboto Condense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48</a:t>
            </a:fld>
            <a:endParaRPr/>
          </a:p>
        </p:txBody>
      </p:sp>
      <p:sp>
        <p:nvSpPr>
          <p:cNvPr id="724" name="Google Shape;724;p48"/>
          <p:cNvSpPr txBox="1"/>
          <p:nvPr/>
        </p:nvSpPr>
        <p:spPr>
          <a:xfrm>
            <a:off x="814274" y="4181864"/>
            <a:ext cx="5653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oboto Condensed"/>
                <a:ea typeface="Roboto Condensed"/>
                <a:cs typeface="Roboto Condensed"/>
                <a:sym typeface="Roboto Condensed"/>
              </a:rPr>
              <a:t>Conclusion: </a:t>
            </a:r>
            <a:r>
              <a:rPr lang="en" sz="1400" b="0" i="0" u="none" strike="noStrike" cap="none">
                <a:solidFill>
                  <a:srgbClr val="000000"/>
                </a:solidFill>
                <a:latin typeface="Roboto Condensed"/>
                <a:ea typeface="Roboto Condensed"/>
                <a:cs typeface="Roboto Condensed"/>
                <a:sym typeface="Roboto Condensed"/>
              </a:rPr>
              <a:t>Finance Sector GDP ARIMA Model Order (2, 1, 3)</a:t>
            </a:r>
            <a:endParaRPr sz="1400" b="0" i="0" u="none" strike="noStrike" cap="none">
              <a:solidFill>
                <a:srgbClr val="000000"/>
              </a:solidFill>
              <a:latin typeface="Roboto Condensed"/>
              <a:ea typeface="Roboto Condensed"/>
              <a:cs typeface="Roboto Condensed"/>
              <a:sym typeface="Roboto Condensed"/>
            </a:endParaRPr>
          </a:p>
        </p:txBody>
      </p:sp>
      <p:grpSp>
        <p:nvGrpSpPr>
          <p:cNvPr id="725" name="Google Shape;725;p48"/>
          <p:cNvGrpSpPr/>
          <p:nvPr/>
        </p:nvGrpSpPr>
        <p:grpSpPr>
          <a:xfrm>
            <a:off x="713014" y="1985195"/>
            <a:ext cx="6459297" cy="1995694"/>
            <a:chOff x="968414" y="2209324"/>
            <a:chExt cx="6459297" cy="1995694"/>
          </a:xfrm>
        </p:grpSpPr>
        <p:grpSp>
          <p:nvGrpSpPr>
            <p:cNvPr id="726" name="Google Shape;726;p48"/>
            <p:cNvGrpSpPr/>
            <p:nvPr/>
          </p:nvGrpSpPr>
          <p:grpSpPr>
            <a:xfrm>
              <a:off x="968414" y="2209324"/>
              <a:ext cx="3041524" cy="1995694"/>
              <a:chOff x="968414" y="2209324"/>
              <a:chExt cx="3041524" cy="1995694"/>
            </a:xfrm>
          </p:grpSpPr>
          <p:pic>
            <p:nvPicPr>
              <p:cNvPr id="727" name="Google Shape;727;p48"/>
              <p:cNvPicPr preferRelativeResize="0"/>
              <p:nvPr/>
            </p:nvPicPr>
            <p:blipFill rotWithShape="1">
              <a:blip r:embed="rId3">
                <a:alphaModFix/>
              </a:blip>
              <a:srcRect/>
              <a:stretch/>
            </p:blipFill>
            <p:spPr>
              <a:xfrm>
                <a:off x="968414" y="2209324"/>
                <a:ext cx="3041524" cy="1995694"/>
              </a:xfrm>
              <a:prstGeom prst="rect">
                <a:avLst/>
              </a:prstGeom>
              <a:noFill/>
              <a:ln>
                <a:noFill/>
              </a:ln>
            </p:spPr>
          </p:pic>
          <p:cxnSp>
            <p:nvCxnSpPr>
              <p:cNvPr id="728" name="Google Shape;728;p48"/>
              <p:cNvCxnSpPr/>
              <p:nvPr/>
            </p:nvCxnSpPr>
            <p:spPr>
              <a:xfrm rot="10800000">
                <a:off x="1575172" y="3612875"/>
                <a:ext cx="0" cy="338400"/>
              </a:xfrm>
              <a:prstGeom prst="straightConnector1">
                <a:avLst/>
              </a:prstGeom>
              <a:noFill/>
              <a:ln w="38100" cap="flat" cmpd="sng">
                <a:solidFill>
                  <a:srgbClr val="FF0000"/>
                </a:solidFill>
                <a:prstDash val="solid"/>
                <a:round/>
                <a:headEnd type="none" w="sm" len="sm"/>
                <a:tailEnd type="triangle" w="med" len="med"/>
              </a:ln>
            </p:spPr>
          </p:cxnSp>
        </p:grpSp>
        <p:grpSp>
          <p:nvGrpSpPr>
            <p:cNvPr id="729" name="Google Shape;729;p48"/>
            <p:cNvGrpSpPr/>
            <p:nvPr/>
          </p:nvGrpSpPr>
          <p:grpSpPr>
            <a:xfrm>
              <a:off x="4311696" y="2209324"/>
              <a:ext cx="3116015" cy="1995694"/>
              <a:chOff x="4311696" y="2209324"/>
              <a:chExt cx="3116015" cy="1995694"/>
            </a:xfrm>
          </p:grpSpPr>
          <p:pic>
            <p:nvPicPr>
              <p:cNvPr id="730" name="Google Shape;730;p48"/>
              <p:cNvPicPr preferRelativeResize="0"/>
              <p:nvPr/>
            </p:nvPicPr>
            <p:blipFill rotWithShape="1">
              <a:blip r:embed="rId4">
                <a:alphaModFix/>
              </a:blip>
              <a:srcRect/>
              <a:stretch/>
            </p:blipFill>
            <p:spPr>
              <a:xfrm>
                <a:off x="4311696" y="2209324"/>
                <a:ext cx="3116015" cy="1995694"/>
              </a:xfrm>
              <a:prstGeom prst="rect">
                <a:avLst/>
              </a:prstGeom>
              <a:noFill/>
              <a:ln>
                <a:noFill/>
              </a:ln>
            </p:spPr>
          </p:pic>
          <p:cxnSp>
            <p:nvCxnSpPr>
              <p:cNvPr id="731" name="Google Shape;731;p48"/>
              <p:cNvCxnSpPr/>
              <p:nvPr/>
            </p:nvCxnSpPr>
            <p:spPr>
              <a:xfrm rot="10800000">
                <a:off x="5031426" y="3698531"/>
                <a:ext cx="0" cy="338400"/>
              </a:xfrm>
              <a:prstGeom prst="straightConnector1">
                <a:avLst/>
              </a:prstGeom>
              <a:noFill/>
              <a:ln w="38100" cap="flat" cmpd="sng">
                <a:solidFill>
                  <a:srgbClr val="FF0000"/>
                </a:solidFill>
                <a:prstDash val="solid"/>
                <a:round/>
                <a:headEnd type="none" w="sm" len="sm"/>
                <a:tailEnd type="triangle" w="med" len="med"/>
              </a:ln>
            </p:spPr>
          </p:cxnSp>
        </p:grpSp>
      </p:grpSp>
      <p:sp>
        <p:nvSpPr>
          <p:cNvPr id="732" name="Google Shape;732;p48"/>
          <p:cNvSpPr txBox="1">
            <a:spLocks noGrp="1"/>
          </p:cNvSpPr>
          <p:nvPr>
            <p:ph type="title"/>
          </p:nvPr>
        </p:nvSpPr>
        <p:spPr>
          <a:xfrm>
            <a:off x="814274" y="392575"/>
            <a:ext cx="5849275"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ARIMA MODEL: </a:t>
            </a:r>
            <a:r>
              <a:rPr lang="en">
                <a:solidFill>
                  <a:schemeClr val="accent5"/>
                </a:solidFill>
              </a:rPr>
              <a:t>FINANCE AND INSURANCE SECTOR</a:t>
            </a:r>
            <a:endParaRPr>
              <a:solidFill>
                <a:schemeClr val="accent5"/>
              </a:solidFill>
            </a:endParaRPr>
          </a:p>
        </p:txBody>
      </p:sp>
      <p:grpSp>
        <p:nvGrpSpPr>
          <p:cNvPr id="733" name="Google Shape;733;p48"/>
          <p:cNvGrpSpPr/>
          <p:nvPr/>
        </p:nvGrpSpPr>
        <p:grpSpPr>
          <a:xfrm>
            <a:off x="283896" y="606902"/>
            <a:ext cx="429118" cy="337549"/>
            <a:chOff x="4604550" y="3714775"/>
            <a:chExt cx="439625" cy="319075"/>
          </a:xfrm>
        </p:grpSpPr>
        <p:sp>
          <p:nvSpPr>
            <p:cNvPr id="734" name="Google Shape;734;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6" name="Google Shape;736;p48"/>
          <p:cNvSpPr txBox="1"/>
          <p:nvPr/>
        </p:nvSpPr>
        <p:spPr>
          <a:xfrm>
            <a:off x="814274" y="1538166"/>
            <a:ext cx="45753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1400" b="1" i="0" u="none" strike="noStrike" cap="none">
                <a:solidFill>
                  <a:schemeClr val="dk1"/>
                </a:solidFill>
                <a:latin typeface="Roboto Condensed"/>
                <a:ea typeface="Roboto Condensed"/>
                <a:cs typeface="Roboto Condensed"/>
                <a:sym typeface="Roboto Condensed"/>
              </a:rPr>
              <a:t>ACF &amp; PACF PLOT</a:t>
            </a:r>
            <a:endParaRPr>
              <a:latin typeface="Roboto Condensed"/>
              <a:ea typeface="Roboto Condensed"/>
              <a:cs typeface="Roboto Condensed"/>
              <a:sym typeface="Roboto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49</a:t>
            </a:fld>
            <a:endParaRPr/>
          </a:p>
        </p:txBody>
      </p:sp>
      <p:sp>
        <p:nvSpPr>
          <p:cNvPr id="742" name="Google Shape;742;p49"/>
          <p:cNvSpPr txBox="1">
            <a:spLocks noGrp="1"/>
          </p:cNvSpPr>
          <p:nvPr>
            <p:ph type="title"/>
          </p:nvPr>
        </p:nvSpPr>
        <p:spPr>
          <a:xfrm>
            <a:off x="814274" y="392575"/>
            <a:ext cx="5886875"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ARIMA MODEL: </a:t>
            </a:r>
            <a:r>
              <a:rPr lang="en">
                <a:solidFill>
                  <a:schemeClr val="accent5"/>
                </a:solidFill>
              </a:rPr>
              <a:t>FINANCE AND INSURANCE SECTOR</a:t>
            </a:r>
            <a:endParaRPr>
              <a:solidFill>
                <a:schemeClr val="accent5"/>
              </a:solidFill>
            </a:endParaRPr>
          </a:p>
        </p:txBody>
      </p:sp>
      <p:grpSp>
        <p:nvGrpSpPr>
          <p:cNvPr id="743" name="Google Shape;743;p49"/>
          <p:cNvGrpSpPr/>
          <p:nvPr/>
        </p:nvGrpSpPr>
        <p:grpSpPr>
          <a:xfrm>
            <a:off x="283896" y="606902"/>
            <a:ext cx="429118" cy="337549"/>
            <a:chOff x="4604550" y="3714775"/>
            <a:chExt cx="439625" cy="319075"/>
          </a:xfrm>
        </p:grpSpPr>
        <p:sp>
          <p:nvSpPr>
            <p:cNvPr id="744" name="Google Shape;744;p49"/>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9"/>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6" name="Google Shape;746;p49"/>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1" i="0" u="none" strike="noStrike" cap="none">
                <a:solidFill>
                  <a:srgbClr val="FFFFFF"/>
                </a:solidFill>
                <a:latin typeface="Roboto Condensed"/>
                <a:ea typeface="Roboto Condensed"/>
                <a:cs typeface="Roboto Condensed"/>
                <a:sym typeface="Roboto Condensed"/>
              </a:rPr>
              <a:t>49</a:t>
            </a:fld>
            <a:endParaRPr sz="1200" b="1" i="0" u="none" strike="noStrike" cap="none">
              <a:solidFill>
                <a:srgbClr val="FFFFFF"/>
              </a:solidFill>
              <a:latin typeface="Roboto Condensed"/>
              <a:ea typeface="Roboto Condensed"/>
              <a:cs typeface="Roboto Condensed"/>
              <a:sym typeface="Roboto Condensed"/>
            </a:endParaRPr>
          </a:p>
        </p:txBody>
      </p:sp>
      <p:pic>
        <p:nvPicPr>
          <p:cNvPr id="747" name="Google Shape;747;p49"/>
          <p:cNvPicPr preferRelativeResize="0"/>
          <p:nvPr/>
        </p:nvPicPr>
        <p:blipFill rotWithShape="1">
          <a:blip r:embed="rId3">
            <a:alphaModFix/>
          </a:blip>
          <a:srcRect/>
          <a:stretch/>
        </p:blipFill>
        <p:spPr>
          <a:xfrm>
            <a:off x="4144362" y="1767771"/>
            <a:ext cx="3862501" cy="2798662"/>
          </a:xfrm>
          <a:prstGeom prst="rect">
            <a:avLst/>
          </a:prstGeom>
          <a:noFill/>
          <a:ln>
            <a:noFill/>
          </a:ln>
        </p:spPr>
      </p:pic>
      <p:graphicFrame>
        <p:nvGraphicFramePr>
          <p:cNvPr id="748" name="Google Shape;748;p49"/>
          <p:cNvGraphicFramePr/>
          <p:nvPr/>
        </p:nvGraphicFramePr>
        <p:xfrm>
          <a:off x="591527" y="1820222"/>
          <a:ext cx="3138150" cy="1176820"/>
        </p:xfrm>
        <a:graphic>
          <a:graphicData uri="http://schemas.openxmlformats.org/drawingml/2006/table">
            <a:tbl>
              <a:tblPr firstRow="1" bandRow="1">
                <a:noFill/>
                <a:tableStyleId>{6254BCFE-A8FE-4FCA-84C9-14F27C2C35FA}</a:tableStyleId>
              </a:tblPr>
              <a:tblGrid>
                <a:gridCol w="1108450">
                  <a:extLst>
                    <a:ext uri="{9D8B030D-6E8A-4147-A177-3AD203B41FA5}">
                      <a16:colId xmlns:a16="http://schemas.microsoft.com/office/drawing/2014/main" val="20000"/>
                    </a:ext>
                  </a:extLst>
                </a:gridCol>
                <a:gridCol w="2029700">
                  <a:extLst>
                    <a:ext uri="{9D8B030D-6E8A-4147-A177-3AD203B41FA5}">
                      <a16:colId xmlns:a16="http://schemas.microsoft.com/office/drawing/2014/main" val="20001"/>
                    </a:ext>
                  </a:extLst>
                </a:gridCol>
              </a:tblGrid>
              <a:tr h="244000">
                <a:tc gridSpan="2">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Best Fitted Model – Finance Sector</a:t>
                      </a:r>
                      <a:endParaRPr sz="1400" u="none" strike="noStrike" cap="none">
                        <a:latin typeface="Roboto Condensed"/>
                        <a:ea typeface="Roboto Condensed"/>
                        <a:cs typeface="Roboto Condensed"/>
                        <a:sym typeface="Roboto Condensed"/>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402850">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latin typeface="Roboto Condensed"/>
                          <a:ea typeface="Roboto Condensed"/>
                          <a:cs typeface="Roboto Condensed"/>
                          <a:sym typeface="Roboto Condensed"/>
                        </a:rPr>
                        <a:t>Training Data: </a:t>
                      </a:r>
                      <a:endParaRPr sz="12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00"/>
                        <a:buFont typeface="Arial"/>
                        <a:buNone/>
                      </a:pPr>
                      <a:r>
                        <a:rPr lang="en" sz="1200" u="none" strike="noStrike" cap="none">
                          <a:latin typeface="Roboto Condensed"/>
                          <a:ea typeface="Roboto Condensed"/>
                          <a:cs typeface="Roboto Condensed"/>
                          <a:sym typeface="Roboto Condensed"/>
                        </a:rPr>
                        <a:t>Finance Sector Quarterly GDP between 1975 to 2019</a:t>
                      </a:r>
                      <a:endParaRPr sz="1200" u="none" strike="noStrike" cap="none">
                        <a:latin typeface="Roboto Condensed"/>
                        <a:ea typeface="Roboto Condensed"/>
                        <a:cs typeface="Roboto Condensed"/>
                        <a:sym typeface="Roboto Condensed"/>
                      </a:endParaRPr>
                    </a:p>
                  </a:txBody>
                  <a:tcPr marL="91450" marR="91450" marT="45725" marB="45725"/>
                </a:tc>
                <a:extLst>
                  <a:ext uri="{0D108BD9-81ED-4DB2-BD59-A6C34878D82A}">
                    <a16:rowId xmlns:a16="http://schemas.microsoft.com/office/drawing/2014/main" val="10001"/>
                  </a:ext>
                </a:extLst>
              </a:tr>
              <a:tr h="414800">
                <a:tc>
                  <a:txBody>
                    <a:bodyPr/>
                    <a:lstStyle/>
                    <a:p>
                      <a:pPr marL="0" marR="0" lvl="0" indent="0" algn="l" rtl="0">
                        <a:lnSpc>
                          <a:spcPct val="100000"/>
                        </a:lnSpc>
                        <a:spcBef>
                          <a:spcPts val="0"/>
                        </a:spcBef>
                        <a:spcAft>
                          <a:spcPts val="0"/>
                        </a:spcAft>
                        <a:buClr>
                          <a:srgbClr val="000000"/>
                        </a:buClr>
                        <a:buSzPts val="1000"/>
                        <a:buFont typeface="Arial"/>
                        <a:buNone/>
                      </a:pPr>
                      <a:r>
                        <a:rPr lang="en" sz="1200" b="1" u="none" strike="noStrike" cap="none">
                          <a:latin typeface="Roboto Condensed"/>
                          <a:ea typeface="Roboto Condensed"/>
                          <a:cs typeface="Roboto Condensed"/>
                          <a:sym typeface="Roboto Condensed"/>
                        </a:rPr>
                        <a:t>Model Order:</a:t>
                      </a:r>
                      <a:endParaRPr sz="12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00"/>
                        <a:buFont typeface="Arial"/>
                        <a:buNone/>
                      </a:pPr>
                      <a:r>
                        <a:rPr lang="en" sz="1200" u="none" strike="noStrike" cap="none">
                          <a:latin typeface="Roboto Condensed"/>
                          <a:ea typeface="Roboto Condensed"/>
                          <a:cs typeface="Roboto Condensed"/>
                          <a:sym typeface="Roboto Condensed"/>
                        </a:rPr>
                        <a:t>(2, 1, 2)</a:t>
                      </a:r>
                      <a:endParaRPr sz="1200" u="none" strike="noStrike" cap="none">
                        <a:latin typeface="Roboto Condensed"/>
                        <a:ea typeface="Roboto Condensed"/>
                        <a:cs typeface="Roboto Condensed"/>
                        <a:sym typeface="Roboto Condensed"/>
                      </a:endParaRPr>
                    </a:p>
                  </a:txBody>
                  <a:tcPr marL="91450" marR="91450" marT="45725" marB="45725"/>
                </a:tc>
                <a:extLst>
                  <a:ext uri="{0D108BD9-81ED-4DB2-BD59-A6C34878D82A}">
                    <a16:rowId xmlns:a16="http://schemas.microsoft.com/office/drawing/2014/main" val="10002"/>
                  </a:ext>
                </a:extLst>
              </a:tr>
            </a:tbl>
          </a:graphicData>
        </a:graphic>
      </p:graphicFrame>
      <p:pic>
        <p:nvPicPr>
          <p:cNvPr id="749" name="Google Shape;749;p49"/>
          <p:cNvPicPr preferRelativeResize="0"/>
          <p:nvPr/>
        </p:nvPicPr>
        <p:blipFill rotWithShape="1">
          <a:blip r:embed="rId4">
            <a:alphaModFix/>
          </a:blip>
          <a:srcRect/>
          <a:stretch/>
        </p:blipFill>
        <p:spPr>
          <a:xfrm>
            <a:off x="498455" y="2998659"/>
            <a:ext cx="3231736" cy="1637842"/>
          </a:xfrm>
          <a:prstGeom prst="rect">
            <a:avLst/>
          </a:prstGeom>
          <a:noFill/>
          <a:ln>
            <a:noFill/>
          </a:ln>
        </p:spPr>
      </p:pic>
      <p:sp>
        <p:nvSpPr>
          <p:cNvPr id="750" name="Google Shape;750;p49"/>
          <p:cNvSpPr txBox="1"/>
          <p:nvPr/>
        </p:nvSpPr>
        <p:spPr>
          <a:xfrm>
            <a:off x="591527" y="1399558"/>
            <a:ext cx="45753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1400" b="1" i="0" u="none" strike="noStrike" cap="none">
                <a:solidFill>
                  <a:schemeClr val="dk1"/>
                </a:solidFill>
                <a:latin typeface="Roboto Condensed"/>
                <a:ea typeface="Roboto Condensed"/>
                <a:cs typeface="Roboto Condensed"/>
                <a:sym typeface="Roboto Condensed"/>
              </a:rPr>
              <a:t>MODEL FIT:</a:t>
            </a:r>
            <a:endParaRPr>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5"/>
          <p:cNvSpPr txBox="1">
            <a:spLocks noGrp="1"/>
          </p:cNvSpPr>
          <p:nvPr>
            <p:ph type="ctrTitle" idx="4294967295"/>
          </p:nvPr>
        </p:nvSpPr>
        <p:spPr>
          <a:xfrm>
            <a:off x="429702" y="1991850"/>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rgbClr val="3F5378"/>
                </a:solidFill>
                <a:latin typeface="Roboto Condensed"/>
                <a:ea typeface="Roboto Condensed"/>
                <a:cs typeface="Roboto Condensed"/>
                <a:sym typeface="Roboto Condensed"/>
              </a:rPr>
              <a:t>How should the government </a:t>
            </a:r>
            <a:r>
              <a:rPr lang="en" sz="6000" b="1" i="0" u="none" strike="noStrike" cap="none">
                <a:solidFill>
                  <a:schemeClr val="accent5"/>
                </a:solidFill>
                <a:latin typeface="Roboto Condensed"/>
                <a:ea typeface="Roboto Condensed"/>
                <a:cs typeface="Roboto Condensed"/>
                <a:sym typeface="Roboto Condensed"/>
              </a:rPr>
              <a:t>help</a:t>
            </a:r>
            <a:r>
              <a:rPr lang="en" sz="6000" b="1" i="0" u="none" strike="noStrike" cap="none">
                <a:solidFill>
                  <a:srgbClr val="3F5378"/>
                </a:solidFill>
                <a:latin typeface="Roboto Condensed"/>
                <a:ea typeface="Roboto Condensed"/>
                <a:cs typeface="Roboto Condensed"/>
                <a:sym typeface="Roboto Condensed"/>
              </a:rPr>
              <a:t> to </a:t>
            </a:r>
            <a:r>
              <a:rPr lang="en" sz="6000" b="1" i="0" u="none" strike="noStrike" cap="none">
                <a:solidFill>
                  <a:schemeClr val="accent5"/>
                </a:solidFill>
                <a:latin typeface="Roboto Condensed"/>
                <a:ea typeface="Roboto Condensed"/>
                <a:cs typeface="Roboto Condensed"/>
                <a:sym typeface="Roboto Condensed"/>
              </a:rPr>
              <a:t>recover</a:t>
            </a:r>
            <a:r>
              <a:rPr lang="en" sz="6000" b="1" i="0" u="none" strike="noStrike" cap="none">
                <a:solidFill>
                  <a:srgbClr val="3F5378"/>
                </a:solidFill>
                <a:latin typeface="Roboto Condensed"/>
                <a:ea typeface="Roboto Condensed"/>
                <a:cs typeface="Roboto Condensed"/>
                <a:sym typeface="Roboto Condensed"/>
              </a:rPr>
              <a:t> the economy?</a:t>
            </a:r>
            <a:endParaRPr sz="6000" b="1" i="0" u="none" strike="noStrike" cap="none">
              <a:solidFill>
                <a:srgbClr val="3F5378"/>
              </a:solidFill>
              <a:latin typeface="Roboto Condensed"/>
              <a:ea typeface="Roboto Condensed"/>
              <a:cs typeface="Roboto Condensed"/>
              <a:sym typeface="Roboto Condensed"/>
            </a:endParaRPr>
          </a:p>
        </p:txBody>
      </p:sp>
      <p:sp>
        <p:nvSpPr>
          <p:cNvPr id="196" name="Google Shape;196;p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50</a:t>
            </a:fld>
            <a:endParaRPr/>
          </a:p>
        </p:txBody>
      </p:sp>
      <p:sp>
        <p:nvSpPr>
          <p:cNvPr id="756" name="Google Shape;756;p50"/>
          <p:cNvSpPr txBox="1">
            <a:spLocks noGrp="1"/>
          </p:cNvSpPr>
          <p:nvPr>
            <p:ph type="title"/>
          </p:nvPr>
        </p:nvSpPr>
        <p:spPr>
          <a:xfrm>
            <a:off x="814275" y="392575"/>
            <a:ext cx="5918544"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ARIMA MODEL: </a:t>
            </a:r>
            <a:r>
              <a:rPr lang="en">
                <a:solidFill>
                  <a:schemeClr val="accent5"/>
                </a:solidFill>
              </a:rPr>
              <a:t>FINANCE AND INSURANCE SECTOR</a:t>
            </a:r>
            <a:endParaRPr/>
          </a:p>
        </p:txBody>
      </p:sp>
      <p:grpSp>
        <p:nvGrpSpPr>
          <p:cNvPr id="757" name="Google Shape;757;p50"/>
          <p:cNvGrpSpPr/>
          <p:nvPr/>
        </p:nvGrpSpPr>
        <p:grpSpPr>
          <a:xfrm>
            <a:off x="283896" y="606902"/>
            <a:ext cx="429118" cy="337549"/>
            <a:chOff x="4604550" y="3714775"/>
            <a:chExt cx="439625" cy="319075"/>
          </a:xfrm>
        </p:grpSpPr>
        <p:sp>
          <p:nvSpPr>
            <p:cNvPr id="758" name="Google Shape;758;p50"/>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50"/>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0" name="Google Shape;760;p50"/>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1" i="0" u="none" strike="noStrike" cap="none">
                <a:solidFill>
                  <a:srgbClr val="FFFFFF"/>
                </a:solidFill>
                <a:latin typeface="Roboto Condensed"/>
                <a:ea typeface="Roboto Condensed"/>
                <a:cs typeface="Roboto Condensed"/>
                <a:sym typeface="Roboto Condensed"/>
              </a:rPr>
              <a:t>50</a:t>
            </a:fld>
            <a:endParaRPr sz="1200" b="1" i="0" u="none" strike="noStrike" cap="none">
              <a:solidFill>
                <a:srgbClr val="FFFFFF"/>
              </a:solidFill>
              <a:latin typeface="Roboto Condensed"/>
              <a:ea typeface="Roboto Condensed"/>
              <a:cs typeface="Roboto Condensed"/>
              <a:sym typeface="Roboto Condensed"/>
            </a:endParaRPr>
          </a:p>
        </p:txBody>
      </p:sp>
      <p:sp>
        <p:nvSpPr>
          <p:cNvPr id="761" name="Google Shape;761;p50"/>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1" i="0" u="none" strike="noStrike" cap="none">
                <a:solidFill>
                  <a:srgbClr val="FFFFFF"/>
                </a:solidFill>
                <a:latin typeface="Roboto Condensed"/>
                <a:ea typeface="Roboto Condensed"/>
                <a:cs typeface="Roboto Condensed"/>
                <a:sym typeface="Roboto Condensed"/>
              </a:rPr>
              <a:t>50</a:t>
            </a:fld>
            <a:endParaRPr sz="1200" b="1" i="0" u="none" strike="noStrike" cap="none">
              <a:solidFill>
                <a:srgbClr val="FFFFFF"/>
              </a:solidFill>
              <a:latin typeface="Roboto Condensed"/>
              <a:ea typeface="Roboto Condensed"/>
              <a:cs typeface="Roboto Condensed"/>
              <a:sym typeface="Roboto Condensed"/>
            </a:endParaRPr>
          </a:p>
        </p:txBody>
      </p:sp>
      <p:grpSp>
        <p:nvGrpSpPr>
          <p:cNvPr id="762" name="Google Shape;762;p50"/>
          <p:cNvGrpSpPr/>
          <p:nvPr/>
        </p:nvGrpSpPr>
        <p:grpSpPr>
          <a:xfrm>
            <a:off x="498455" y="1801828"/>
            <a:ext cx="6419618" cy="3101650"/>
            <a:chOff x="915092" y="1534850"/>
            <a:chExt cx="6419618" cy="3101650"/>
          </a:xfrm>
        </p:grpSpPr>
        <p:grpSp>
          <p:nvGrpSpPr>
            <p:cNvPr id="763" name="Google Shape;763;p50"/>
            <p:cNvGrpSpPr/>
            <p:nvPr/>
          </p:nvGrpSpPr>
          <p:grpSpPr>
            <a:xfrm>
              <a:off x="915092" y="1534850"/>
              <a:ext cx="2886538" cy="1470473"/>
              <a:chOff x="915092" y="1534850"/>
              <a:chExt cx="2886538" cy="1470473"/>
            </a:xfrm>
          </p:grpSpPr>
          <p:pic>
            <p:nvPicPr>
              <p:cNvPr id="764" name="Google Shape;764;p50"/>
              <p:cNvPicPr preferRelativeResize="0"/>
              <p:nvPr/>
            </p:nvPicPr>
            <p:blipFill rotWithShape="1">
              <a:blip r:embed="rId3">
                <a:alphaModFix/>
              </a:blip>
              <a:srcRect/>
              <a:stretch/>
            </p:blipFill>
            <p:spPr>
              <a:xfrm>
                <a:off x="915092" y="1793760"/>
                <a:ext cx="2886538" cy="1211563"/>
              </a:xfrm>
              <a:prstGeom prst="rect">
                <a:avLst/>
              </a:prstGeom>
              <a:noFill/>
              <a:ln>
                <a:noFill/>
              </a:ln>
            </p:spPr>
          </p:pic>
          <p:sp>
            <p:nvSpPr>
              <p:cNvPr id="765" name="Google Shape;765;p50"/>
              <p:cNvSpPr txBox="1"/>
              <p:nvPr/>
            </p:nvSpPr>
            <p:spPr>
              <a:xfrm>
                <a:off x="1080649" y="1534850"/>
                <a:ext cx="19410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Condensed"/>
                    <a:ea typeface="Roboto Condensed"/>
                    <a:cs typeface="Roboto Condensed"/>
                    <a:sym typeface="Roboto Condensed"/>
                  </a:rPr>
                  <a:t>1. Model Residual Plot</a:t>
                </a:r>
                <a:endParaRPr sz="1400" b="0" i="0" u="none" strike="noStrike" cap="none">
                  <a:solidFill>
                    <a:srgbClr val="000000"/>
                  </a:solidFill>
                  <a:latin typeface="Roboto Condensed"/>
                  <a:ea typeface="Roboto Condensed"/>
                  <a:cs typeface="Roboto Condensed"/>
                  <a:sym typeface="Roboto Condensed"/>
                </a:endParaRPr>
              </a:p>
            </p:txBody>
          </p:sp>
        </p:grpSp>
        <p:grpSp>
          <p:nvGrpSpPr>
            <p:cNvPr id="766" name="Google Shape;766;p50"/>
            <p:cNvGrpSpPr/>
            <p:nvPr/>
          </p:nvGrpSpPr>
          <p:grpSpPr>
            <a:xfrm>
              <a:off x="1010682" y="3117150"/>
              <a:ext cx="2880361" cy="1519350"/>
              <a:chOff x="4150651" y="1485973"/>
              <a:chExt cx="2880361" cy="1519350"/>
            </a:xfrm>
          </p:grpSpPr>
          <p:pic>
            <p:nvPicPr>
              <p:cNvPr id="767" name="Google Shape;767;p50"/>
              <p:cNvPicPr preferRelativeResize="0"/>
              <p:nvPr/>
            </p:nvPicPr>
            <p:blipFill rotWithShape="1">
              <a:blip r:embed="rId4">
                <a:alphaModFix/>
              </a:blip>
              <a:srcRect/>
              <a:stretch/>
            </p:blipFill>
            <p:spPr>
              <a:xfrm>
                <a:off x="4150651" y="1842638"/>
                <a:ext cx="2880361" cy="1162685"/>
              </a:xfrm>
              <a:prstGeom prst="rect">
                <a:avLst/>
              </a:prstGeom>
              <a:noFill/>
              <a:ln>
                <a:noFill/>
              </a:ln>
            </p:spPr>
          </p:pic>
          <p:sp>
            <p:nvSpPr>
              <p:cNvPr id="768" name="Google Shape;768;p50"/>
              <p:cNvSpPr txBox="1"/>
              <p:nvPr/>
            </p:nvSpPr>
            <p:spPr>
              <a:xfrm>
                <a:off x="4232570" y="1485973"/>
                <a:ext cx="25044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Condensed"/>
                    <a:ea typeface="Roboto Condensed"/>
                    <a:cs typeface="Roboto Condensed"/>
                    <a:sym typeface="Roboto Condensed"/>
                  </a:rPr>
                  <a:t>2. Model Residual Distribution</a:t>
                </a:r>
                <a:endParaRPr sz="1700" b="0" i="0" u="none" strike="noStrike" cap="none">
                  <a:solidFill>
                    <a:srgbClr val="000000"/>
                  </a:solidFill>
                  <a:latin typeface="Roboto Condensed"/>
                  <a:ea typeface="Roboto Condensed"/>
                  <a:cs typeface="Roboto Condensed"/>
                  <a:sym typeface="Roboto Condensed"/>
                </a:endParaRPr>
              </a:p>
            </p:txBody>
          </p:sp>
        </p:grpSp>
        <p:grpSp>
          <p:nvGrpSpPr>
            <p:cNvPr id="769" name="Google Shape;769;p50"/>
            <p:cNvGrpSpPr/>
            <p:nvPr/>
          </p:nvGrpSpPr>
          <p:grpSpPr>
            <a:xfrm>
              <a:off x="4221968" y="2759425"/>
              <a:ext cx="2504373" cy="1877037"/>
              <a:chOff x="988756" y="3088058"/>
              <a:chExt cx="2160618" cy="1706242"/>
            </a:xfrm>
          </p:grpSpPr>
          <p:pic>
            <p:nvPicPr>
              <p:cNvPr id="770" name="Google Shape;770;p50"/>
              <p:cNvPicPr preferRelativeResize="0"/>
              <p:nvPr/>
            </p:nvPicPr>
            <p:blipFill rotWithShape="1">
              <a:blip r:embed="rId5">
                <a:alphaModFix/>
              </a:blip>
              <a:srcRect/>
              <a:stretch/>
            </p:blipFill>
            <p:spPr>
              <a:xfrm>
                <a:off x="988756" y="3408218"/>
                <a:ext cx="2160618" cy="1386082"/>
              </a:xfrm>
              <a:prstGeom prst="rect">
                <a:avLst/>
              </a:prstGeom>
              <a:noFill/>
              <a:ln>
                <a:noFill/>
              </a:ln>
            </p:spPr>
          </p:pic>
          <p:sp>
            <p:nvSpPr>
              <p:cNvPr id="771" name="Google Shape;771;p50"/>
              <p:cNvSpPr txBox="1"/>
              <p:nvPr/>
            </p:nvSpPr>
            <p:spPr>
              <a:xfrm>
                <a:off x="1080641" y="3088058"/>
                <a:ext cx="1504800" cy="23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Condensed"/>
                    <a:ea typeface="Roboto Condensed"/>
                    <a:cs typeface="Roboto Condensed"/>
                    <a:sym typeface="Roboto Condensed"/>
                  </a:rPr>
                  <a:t>4. Residual QQ Plot</a:t>
                </a:r>
                <a:endParaRPr sz="1700" b="0" i="0" u="none" strike="noStrike" cap="none">
                  <a:solidFill>
                    <a:srgbClr val="000000"/>
                  </a:solidFill>
                  <a:latin typeface="Roboto Condensed"/>
                  <a:ea typeface="Roboto Condensed"/>
                  <a:cs typeface="Roboto Condensed"/>
                  <a:sym typeface="Roboto Condensed"/>
                </a:endParaRPr>
              </a:p>
            </p:txBody>
          </p:sp>
        </p:grpSp>
        <p:grpSp>
          <p:nvGrpSpPr>
            <p:cNvPr id="772" name="Google Shape;772;p50"/>
            <p:cNvGrpSpPr/>
            <p:nvPr/>
          </p:nvGrpSpPr>
          <p:grpSpPr>
            <a:xfrm>
              <a:off x="4312025" y="1549624"/>
              <a:ext cx="3022685" cy="1068411"/>
              <a:chOff x="4150635" y="3072702"/>
              <a:chExt cx="2924425" cy="875603"/>
            </a:xfrm>
          </p:grpSpPr>
          <p:pic>
            <p:nvPicPr>
              <p:cNvPr id="773" name="Google Shape;773;p50"/>
              <p:cNvPicPr preferRelativeResize="0"/>
              <p:nvPr/>
            </p:nvPicPr>
            <p:blipFill rotWithShape="1">
              <a:blip r:embed="rId6">
                <a:alphaModFix/>
              </a:blip>
              <a:srcRect/>
              <a:stretch/>
            </p:blipFill>
            <p:spPr>
              <a:xfrm>
                <a:off x="4188521" y="3412214"/>
                <a:ext cx="2886539" cy="536091"/>
              </a:xfrm>
              <a:prstGeom prst="rect">
                <a:avLst/>
              </a:prstGeom>
              <a:noFill/>
              <a:ln>
                <a:noFill/>
              </a:ln>
            </p:spPr>
          </p:pic>
          <p:sp>
            <p:nvSpPr>
              <p:cNvPr id="774" name="Google Shape;774;p50"/>
              <p:cNvSpPr txBox="1"/>
              <p:nvPr/>
            </p:nvSpPr>
            <p:spPr>
              <a:xfrm>
                <a:off x="4150635" y="3072702"/>
                <a:ext cx="23421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Condensed"/>
                    <a:ea typeface="Roboto Condensed"/>
                    <a:cs typeface="Roboto Condensed"/>
                    <a:sym typeface="Roboto Condensed"/>
                  </a:rPr>
                  <a:t>3. Durbin Watson Test:</a:t>
                </a:r>
                <a:endParaRPr sz="1400" b="0" i="0" u="none" strike="noStrike" cap="none">
                  <a:solidFill>
                    <a:srgbClr val="000000"/>
                  </a:solidFill>
                  <a:latin typeface="Roboto Condensed"/>
                  <a:ea typeface="Roboto Condensed"/>
                  <a:cs typeface="Roboto Condensed"/>
                  <a:sym typeface="Roboto Condensed"/>
                </a:endParaRPr>
              </a:p>
            </p:txBody>
          </p:sp>
        </p:grpSp>
      </p:grpSp>
      <p:sp>
        <p:nvSpPr>
          <p:cNvPr id="775" name="Google Shape;775;p50"/>
          <p:cNvSpPr txBox="1"/>
          <p:nvPr/>
        </p:nvSpPr>
        <p:spPr>
          <a:xfrm>
            <a:off x="594045" y="1423356"/>
            <a:ext cx="45753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1400" b="1" i="0" u="none" strike="noStrike" cap="none">
                <a:solidFill>
                  <a:schemeClr val="dk1"/>
                </a:solidFill>
                <a:latin typeface="Roboto Condensed"/>
                <a:ea typeface="Roboto Condensed"/>
                <a:cs typeface="Roboto Condensed"/>
                <a:sym typeface="Roboto Condensed"/>
              </a:rPr>
              <a:t>DIAGNOSTIC TESTS:</a:t>
            </a:r>
            <a:endParaRPr>
              <a:latin typeface="Roboto Condensed"/>
              <a:ea typeface="Roboto Condensed"/>
              <a:cs typeface="Roboto Condensed"/>
              <a:sym typeface="Roboto Condense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1"/>
          <p:cNvSpPr txBox="1">
            <a:spLocks noGrp="1"/>
          </p:cNvSpPr>
          <p:nvPr>
            <p:ph type="title"/>
          </p:nvPr>
        </p:nvSpPr>
        <p:spPr>
          <a:xfrm>
            <a:off x="814274" y="392575"/>
            <a:ext cx="5853503"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ARIMA MODEL: </a:t>
            </a:r>
            <a:r>
              <a:rPr lang="en">
                <a:solidFill>
                  <a:schemeClr val="accent5"/>
                </a:solidFill>
              </a:rPr>
              <a:t>FINANCE AND INSURANCE SECTOR</a:t>
            </a:r>
            <a:endParaRPr/>
          </a:p>
        </p:txBody>
      </p:sp>
      <p:sp>
        <p:nvSpPr>
          <p:cNvPr id="781" name="Google Shape;781;p5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51</a:t>
            </a:fld>
            <a:endParaRPr/>
          </a:p>
        </p:txBody>
      </p:sp>
      <p:grpSp>
        <p:nvGrpSpPr>
          <p:cNvPr id="782" name="Google Shape;782;p51"/>
          <p:cNvGrpSpPr/>
          <p:nvPr/>
        </p:nvGrpSpPr>
        <p:grpSpPr>
          <a:xfrm>
            <a:off x="283896" y="606902"/>
            <a:ext cx="429118" cy="337549"/>
            <a:chOff x="4604550" y="3714775"/>
            <a:chExt cx="439625" cy="319075"/>
          </a:xfrm>
        </p:grpSpPr>
        <p:sp>
          <p:nvSpPr>
            <p:cNvPr id="783" name="Google Shape;783;p51"/>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51"/>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5" name="Google Shape;785;p51"/>
          <p:cNvGrpSpPr/>
          <p:nvPr/>
        </p:nvGrpSpPr>
        <p:grpSpPr>
          <a:xfrm>
            <a:off x="713014" y="2429501"/>
            <a:ext cx="7444701" cy="2364799"/>
            <a:chOff x="713035" y="1740857"/>
            <a:chExt cx="8144599" cy="2723079"/>
          </a:xfrm>
        </p:grpSpPr>
        <p:pic>
          <p:nvPicPr>
            <p:cNvPr id="786" name="Google Shape;786;p51"/>
            <p:cNvPicPr preferRelativeResize="0"/>
            <p:nvPr/>
          </p:nvPicPr>
          <p:blipFill rotWithShape="1">
            <a:blip r:embed="rId3">
              <a:alphaModFix/>
            </a:blip>
            <a:srcRect/>
            <a:stretch/>
          </p:blipFill>
          <p:spPr>
            <a:xfrm>
              <a:off x="713035" y="1740857"/>
              <a:ext cx="3748167" cy="2252940"/>
            </a:xfrm>
            <a:prstGeom prst="rect">
              <a:avLst/>
            </a:prstGeom>
            <a:noFill/>
            <a:ln>
              <a:noFill/>
            </a:ln>
          </p:spPr>
        </p:pic>
        <p:pic>
          <p:nvPicPr>
            <p:cNvPr id="787" name="Google Shape;787;p51"/>
            <p:cNvPicPr preferRelativeResize="0"/>
            <p:nvPr/>
          </p:nvPicPr>
          <p:blipFill rotWithShape="1">
            <a:blip r:embed="rId4">
              <a:alphaModFix/>
            </a:blip>
            <a:srcRect/>
            <a:stretch/>
          </p:blipFill>
          <p:spPr>
            <a:xfrm>
              <a:off x="5053527" y="1740857"/>
              <a:ext cx="3804107" cy="2252940"/>
            </a:xfrm>
            <a:prstGeom prst="rect">
              <a:avLst/>
            </a:prstGeom>
            <a:noFill/>
            <a:ln>
              <a:noFill/>
            </a:ln>
          </p:spPr>
        </p:pic>
        <p:sp>
          <p:nvSpPr>
            <p:cNvPr id="788" name="Google Shape;788;p51"/>
            <p:cNvSpPr txBox="1"/>
            <p:nvPr/>
          </p:nvSpPr>
          <p:spPr>
            <a:xfrm>
              <a:off x="814282" y="4156136"/>
              <a:ext cx="6141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Roboto Condensed"/>
                  <a:ea typeface="Roboto Condensed"/>
                  <a:cs typeface="Roboto Condensed"/>
                  <a:sym typeface="Roboto Condensed"/>
                </a:rPr>
                <a:t>Conclusion</a:t>
              </a:r>
              <a:r>
                <a:rPr lang="en" sz="1400" b="0" i="0" u="none" strike="noStrike" cap="none">
                  <a:solidFill>
                    <a:srgbClr val="000000"/>
                  </a:solidFill>
                  <a:latin typeface="Roboto Condensed"/>
                  <a:ea typeface="Roboto Condensed"/>
                  <a:cs typeface="Roboto Condensed"/>
                  <a:sym typeface="Roboto Condensed"/>
                </a:rPr>
                <a:t>: ARIMA model is reasonably accurate for short term prediction</a:t>
              </a:r>
              <a:endParaRPr sz="1400" b="0" i="0" u="none" strike="noStrike" cap="none">
                <a:solidFill>
                  <a:srgbClr val="000000"/>
                </a:solidFill>
                <a:latin typeface="Roboto Condensed"/>
                <a:ea typeface="Roboto Condensed"/>
                <a:cs typeface="Roboto Condensed"/>
                <a:sym typeface="Roboto Condensed"/>
              </a:endParaRPr>
            </a:p>
          </p:txBody>
        </p:sp>
      </p:grpSp>
      <p:sp>
        <p:nvSpPr>
          <p:cNvPr id="789" name="Google Shape;789;p51"/>
          <p:cNvSpPr txBox="1"/>
          <p:nvPr/>
        </p:nvSpPr>
        <p:spPr>
          <a:xfrm>
            <a:off x="713014" y="1429376"/>
            <a:ext cx="4575336" cy="9438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400" b="1" i="0" u="none" strike="noStrike" cap="none">
                <a:solidFill>
                  <a:schemeClr val="accent2"/>
                </a:solidFill>
                <a:latin typeface="Roboto Condensed"/>
                <a:ea typeface="Roboto Condensed"/>
                <a:cs typeface="Roboto Condensed"/>
                <a:sym typeface="Roboto Condensed"/>
              </a:rPr>
              <a:t>Back Test</a:t>
            </a:r>
            <a:endParaRPr>
              <a:latin typeface="Roboto Condensed"/>
              <a:ea typeface="Roboto Condensed"/>
              <a:cs typeface="Roboto Condensed"/>
              <a:sym typeface="Roboto Condensed"/>
            </a:endParaRPr>
          </a:p>
          <a:p>
            <a:pPr marL="0" marR="0" lvl="0" indent="0" algn="l" rtl="0">
              <a:lnSpc>
                <a:spcPct val="100000"/>
              </a:lnSpc>
              <a:spcBef>
                <a:spcPts val="800"/>
              </a:spcBef>
              <a:spcAft>
                <a:spcPts val="0"/>
              </a:spcAft>
              <a:buClr>
                <a:srgbClr val="000000"/>
              </a:buClr>
              <a:buSzPts val="1700"/>
              <a:buFont typeface="Arial"/>
              <a:buNone/>
            </a:pPr>
            <a:r>
              <a:rPr lang="en" sz="1400" b="0" i="0" u="none" strike="noStrike" cap="none">
                <a:solidFill>
                  <a:schemeClr val="accent2"/>
                </a:solidFill>
                <a:latin typeface="Arial"/>
                <a:ea typeface="Arial"/>
                <a:cs typeface="Arial"/>
                <a:sym typeface="Arial"/>
              </a:rPr>
              <a:t>Training Set: 1975 to 2014</a:t>
            </a:r>
            <a:endParaRPr/>
          </a:p>
          <a:p>
            <a:pPr marL="0" marR="0" lvl="0" indent="0" algn="l" rtl="0">
              <a:lnSpc>
                <a:spcPct val="100000"/>
              </a:lnSpc>
              <a:spcBef>
                <a:spcPts val="800"/>
              </a:spcBef>
              <a:spcAft>
                <a:spcPts val="0"/>
              </a:spcAft>
              <a:buClr>
                <a:srgbClr val="000000"/>
              </a:buClr>
              <a:buSzPts val="1700"/>
              <a:buFont typeface="Arial"/>
              <a:buNone/>
            </a:pPr>
            <a:r>
              <a:rPr lang="en" sz="1400" b="0" i="0" u="none" strike="noStrike" cap="none">
                <a:solidFill>
                  <a:schemeClr val="accent2"/>
                </a:solidFill>
                <a:latin typeface="Arial"/>
                <a:ea typeface="Arial"/>
                <a:cs typeface="Arial"/>
                <a:sym typeface="Arial"/>
              </a:rPr>
              <a:t>Test Set: 2015 to 2019</a:t>
            </a:r>
            <a:endParaRPr sz="1400" b="0" i="0" u="none" strike="noStrike" cap="none">
              <a:solidFill>
                <a:schemeClr val="accent2"/>
              </a:solidFill>
              <a:latin typeface="Arial"/>
              <a:ea typeface="Arial"/>
              <a:cs typeface="Arial"/>
              <a:sym typeface="Arial"/>
            </a:endParaRPr>
          </a:p>
        </p:txBody>
      </p:sp>
      <p:grpSp>
        <p:nvGrpSpPr>
          <p:cNvPr id="790" name="Google Shape;790;p51"/>
          <p:cNvGrpSpPr/>
          <p:nvPr/>
        </p:nvGrpSpPr>
        <p:grpSpPr>
          <a:xfrm>
            <a:off x="4144863" y="2612251"/>
            <a:ext cx="517020" cy="331637"/>
            <a:chOff x="4144863" y="2612251"/>
            <a:chExt cx="517020" cy="331637"/>
          </a:xfrm>
        </p:grpSpPr>
        <p:sp>
          <p:nvSpPr>
            <p:cNvPr id="791" name="Google Shape;791;p51"/>
            <p:cNvSpPr/>
            <p:nvPr/>
          </p:nvSpPr>
          <p:spPr>
            <a:xfrm>
              <a:off x="4144863" y="2612251"/>
              <a:ext cx="146838" cy="331637"/>
            </a:xfrm>
            <a:prstGeom prst="rightBrace">
              <a:avLst>
                <a:gd name="adj1" fmla="val 8333"/>
                <a:gd name="adj2" fmla="val 50000"/>
              </a:avLst>
            </a:prstGeom>
            <a:noFill/>
            <a:ln w="12700" cap="flat" cmpd="sng">
              <a:solidFill>
                <a:srgbClr val="D26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92" name="Google Shape;792;p51"/>
            <p:cNvSpPr/>
            <p:nvPr/>
          </p:nvSpPr>
          <p:spPr>
            <a:xfrm>
              <a:off x="4365120" y="2717999"/>
              <a:ext cx="296763" cy="120140"/>
            </a:xfrm>
            <a:prstGeom prst="rightArrow">
              <a:avLst>
                <a:gd name="adj1" fmla="val 50000"/>
                <a:gd name="adj2" fmla="val 50000"/>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52"/>
          <p:cNvSpPr txBox="1">
            <a:spLocks noGrp="1"/>
          </p:cNvSpPr>
          <p:nvPr>
            <p:ph type="title"/>
          </p:nvPr>
        </p:nvSpPr>
        <p:spPr>
          <a:xfrm>
            <a:off x="828275" y="447175"/>
            <a:ext cx="6153202" cy="657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ARIMA MODEL: </a:t>
            </a:r>
            <a:r>
              <a:rPr lang="en">
                <a:solidFill>
                  <a:schemeClr val="accent5"/>
                </a:solidFill>
              </a:rPr>
              <a:t>FINANCE AND INSURANCE SECTOR</a:t>
            </a:r>
            <a:endParaRPr>
              <a:solidFill>
                <a:schemeClr val="accent5"/>
              </a:solidFill>
            </a:endParaRPr>
          </a:p>
        </p:txBody>
      </p:sp>
      <p:sp>
        <p:nvSpPr>
          <p:cNvPr id="798" name="Google Shape;798;p5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52</a:t>
            </a:fld>
            <a:endParaRPr/>
          </a:p>
        </p:txBody>
      </p:sp>
      <p:grpSp>
        <p:nvGrpSpPr>
          <p:cNvPr id="799" name="Google Shape;799;p52"/>
          <p:cNvGrpSpPr/>
          <p:nvPr/>
        </p:nvGrpSpPr>
        <p:grpSpPr>
          <a:xfrm>
            <a:off x="338369" y="629920"/>
            <a:ext cx="392063" cy="291505"/>
            <a:chOff x="5247525" y="3007275"/>
            <a:chExt cx="517575" cy="384825"/>
          </a:xfrm>
        </p:grpSpPr>
        <p:sp>
          <p:nvSpPr>
            <p:cNvPr id="800" name="Google Shape;800;p52"/>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52"/>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2" name="Google Shape;802;p52"/>
          <p:cNvSpPr txBox="1"/>
          <p:nvPr/>
        </p:nvSpPr>
        <p:spPr>
          <a:xfrm>
            <a:off x="828275" y="1425650"/>
            <a:ext cx="1240200" cy="8526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endParaRPr sz="1700" b="0" i="0" u="none" strike="noStrike" cap="none">
              <a:solidFill>
                <a:srgbClr val="3F5378"/>
              </a:solidFill>
              <a:latin typeface="Arial"/>
              <a:ea typeface="Arial"/>
              <a:cs typeface="Arial"/>
              <a:sym typeface="Arial"/>
            </a:endParaRPr>
          </a:p>
        </p:txBody>
      </p:sp>
      <p:sp>
        <p:nvSpPr>
          <p:cNvPr id="803" name="Google Shape;803;p52"/>
          <p:cNvSpPr txBox="1"/>
          <p:nvPr/>
        </p:nvSpPr>
        <p:spPr>
          <a:xfrm>
            <a:off x="766805" y="1433209"/>
            <a:ext cx="6420002" cy="440587"/>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Clr>
                <a:srgbClr val="000000"/>
              </a:buClr>
              <a:buSzPts val="1700"/>
              <a:buFont typeface="Arial"/>
              <a:buNone/>
            </a:pPr>
            <a:r>
              <a:rPr lang="en" sz="1400" i="0" u="none" strike="noStrike" cap="none">
                <a:solidFill>
                  <a:schemeClr val="dk1"/>
                </a:solidFill>
                <a:latin typeface="Roboto Condensed"/>
                <a:ea typeface="Roboto Condensed"/>
                <a:cs typeface="Roboto Condensed"/>
                <a:sym typeface="Roboto Condensed"/>
              </a:rPr>
              <a:t>Model Fit for Finance and Insurance Sector</a:t>
            </a:r>
            <a:endParaRPr sz="1400" i="0" u="none" strike="noStrike" cap="none">
              <a:solidFill>
                <a:schemeClr val="dk1"/>
              </a:solidFill>
              <a:latin typeface="Roboto Condensed"/>
              <a:ea typeface="Roboto Condensed"/>
              <a:cs typeface="Roboto Condensed"/>
              <a:sym typeface="Roboto Condensed"/>
            </a:endParaRPr>
          </a:p>
        </p:txBody>
      </p:sp>
      <p:sp>
        <p:nvSpPr>
          <p:cNvPr id="804" name="Google Shape;804;p52"/>
          <p:cNvSpPr txBox="1"/>
          <p:nvPr/>
        </p:nvSpPr>
        <p:spPr>
          <a:xfrm>
            <a:off x="766805" y="2000583"/>
            <a:ext cx="2698175"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1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100" b="1" i="0" u="none" strike="noStrike" cap="none">
                <a:solidFill>
                  <a:srgbClr val="000000"/>
                </a:solidFill>
                <a:latin typeface="Roboto Condensed"/>
                <a:ea typeface="Roboto Condensed"/>
                <a:cs typeface="Roboto Condensed"/>
                <a:sym typeface="Roboto Condensed"/>
              </a:rPr>
              <a:t>Order Selected: (2, 1, 2)</a:t>
            </a:r>
            <a:endParaRPr>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100" i="0" u="none" strike="noStrike" cap="none">
              <a:solidFill>
                <a:srgbClr val="000000"/>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100" i="0" u="none" strike="noStrike" cap="none">
              <a:solidFill>
                <a:srgbClr val="000000"/>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en" sz="1100" b="1" i="0" u="none" strike="noStrike" cap="none">
                <a:solidFill>
                  <a:srgbClr val="000000"/>
                </a:solidFill>
                <a:latin typeface="Roboto Condensed"/>
                <a:ea typeface="Roboto Condensed"/>
                <a:cs typeface="Roboto Condensed"/>
                <a:sym typeface="Roboto Condensed"/>
              </a:rPr>
              <a:t>Input: </a:t>
            </a:r>
            <a:r>
              <a:rPr lang="en" sz="1100" i="0" u="none" strike="noStrike" cap="none">
                <a:solidFill>
                  <a:srgbClr val="000000"/>
                </a:solidFill>
                <a:latin typeface="Roboto Condensed"/>
                <a:ea typeface="Roboto Condensed"/>
                <a:cs typeface="Roboto Condensed"/>
                <a:sym typeface="Roboto Condensed"/>
              </a:rPr>
              <a:t>Finance &amp; Insurance Sector GDP</a:t>
            </a:r>
            <a:endParaRPr>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en" sz="1100" i="0" u="none" strike="noStrike" cap="none">
                <a:solidFill>
                  <a:srgbClr val="000000"/>
                </a:solidFill>
                <a:latin typeface="Roboto Condensed"/>
                <a:ea typeface="Roboto Condensed"/>
                <a:cs typeface="Roboto Condensed"/>
                <a:sym typeface="Roboto Condensed"/>
              </a:rPr>
              <a:t>Between 1975 to 2019</a:t>
            </a:r>
            <a:endParaRPr>
              <a:latin typeface="Roboto Condensed"/>
              <a:ea typeface="Roboto Condensed"/>
              <a:cs typeface="Roboto Condensed"/>
              <a:sym typeface="Roboto Condensed"/>
            </a:endParaRPr>
          </a:p>
        </p:txBody>
      </p:sp>
      <p:pic>
        <p:nvPicPr>
          <p:cNvPr id="805" name="Google Shape;805;p52"/>
          <p:cNvPicPr preferRelativeResize="0"/>
          <p:nvPr/>
        </p:nvPicPr>
        <p:blipFill rotWithShape="1">
          <a:blip r:embed="rId3">
            <a:alphaModFix/>
          </a:blip>
          <a:srcRect/>
          <a:stretch/>
        </p:blipFill>
        <p:spPr>
          <a:xfrm>
            <a:off x="4572000" y="2000583"/>
            <a:ext cx="3688260" cy="2343894"/>
          </a:xfrm>
          <a:prstGeom prst="rect">
            <a:avLst/>
          </a:prstGeom>
          <a:noFill/>
          <a:ln>
            <a:noFill/>
          </a:ln>
        </p:spPr>
      </p:pic>
      <p:pic>
        <p:nvPicPr>
          <p:cNvPr id="2" name="Picture 1">
            <a:extLst>
              <a:ext uri="{FF2B5EF4-FFF2-40B4-BE49-F238E27FC236}">
                <a16:creationId xmlns:a16="http://schemas.microsoft.com/office/drawing/2014/main" id="{92CD2F9D-395F-4650-B489-ACFAD2CB7A4F}"/>
              </a:ext>
            </a:extLst>
          </p:cNvPr>
          <p:cNvPicPr>
            <a:picLocks noChangeAspect="1"/>
          </p:cNvPicPr>
          <p:nvPr/>
        </p:nvPicPr>
        <p:blipFill>
          <a:blip r:embed="rId4"/>
          <a:stretch>
            <a:fillRect/>
          </a:stretch>
        </p:blipFill>
        <p:spPr>
          <a:xfrm>
            <a:off x="796781" y="3534319"/>
            <a:ext cx="3410463" cy="67849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53"/>
          <p:cNvSpPr txBox="1">
            <a:spLocks noGrp="1"/>
          </p:cNvSpPr>
          <p:nvPr>
            <p:ph type="title"/>
          </p:nvPr>
        </p:nvSpPr>
        <p:spPr>
          <a:xfrm>
            <a:off x="814274" y="392575"/>
            <a:ext cx="6120481"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ARIMA MODEL: </a:t>
            </a:r>
            <a:r>
              <a:rPr lang="en">
                <a:solidFill>
                  <a:schemeClr val="accent5"/>
                </a:solidFill>
              </a:rPr>
              <a:t>FINANCE AND INSURANCE SECTOR</a:t>
            </a:r>
            <a:endParaRPr/>
          </a:p>
        </p:txBody>
      </p:sp>
      <p:sp>
        <p:nvSpPr>
          <p:cNvPr id="812" name="Google Shape;812;p5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53</a:t>
            </a:fld>
            <a:endParaRPr/>
          </a:p>
        </p:txBody>
      </p:sp>
      <p:grpSp>
        <p:nvGrpSpPr>
          <p:cNvPr id="813" name="Google Shape;813;p53"/>
          <p:cNvGrpSpPr/>
          <p:nvPr/>
        </p:nvGrpSpPr>
        <p:grpSpPr>
          <a:xfrm>
            <a:off x="283896" y="606902"/>
            <a:ext cx="429118" cy="337549"/>
            <a:chOff x="4604550" y="3714775"/>
            <a:chExt cx="439625" cy="319075"/>
          </a:xfrm>
        </p:grpSpPr>
        <p:sp>
          <p:nvSpPr>
            <p:cNvPr id="814" name="Google Shape;814;p5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5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16" name="Google Shape;816;p53"/>
          <p:cNvPicPr preferRelativeResize="0"/>
          <p:nvPr/>
        </p:nvPicPr>
        <p:blipFill rotWithShape="1">
          <a:blip r:embed="rId3">
            <a:alphaModFix/>
          </a:blip>
          <a:srcRect/>
          <a:stretch/>
        </p:blipFill>
        <p:spPr>
          <a:xfrm>
            <a:off x="498455" y="2209244"/>
            <a:ext cx="4146964" cy="2188173"/>
          </a:xfrm>
          <a:prstGeom prst="rect">
            <a:avLst/>
          </a:prstGeom>
          <a:noFill/>
          <a:ln>
            <a:noFill/>
          </a:ln>
        </p:spPr>
      </p:pic>
      <p:pic>
        <p:nvPicPr>
          <p:cNvPr id="817" name="Google Shape;817;p53"/>
          <p:cNvPicPr preferRelativeResize="0"/>
          <p:nvPr/>
        </p:nvPicPr>
        <p:blipFill rotWithShape="1">
          <a:blip r:embed="rId4">
            <a:alphaModFix/>
          </a:blip>
          <a:srcRect/>
          <a:stretch/>
        </p:blipFill>
        <p:spPr>
          <a:xfrm>
            <a:off x="4919071" y="2209244"/>
            <a:ext cx="2222593" cy="2121560"/>
          </a:xfrm>
          <a:prstGeom prst="rect">
            <a:avLst/>
          </a:prstGeom>
          <a:noFill/>
          <a:ln>
            <a:noFill/>
          </a:ln>
        </p:spPr>
      </p:pic>
      <p:sp>
        <p:nvSpPr>
          <p:cNvPr id="818" name="Google Shape;818;p53"/>
          <p:cNvSpPr txBox="1"/>
          <p:nvPr/>
        </p:nvSpPr>
        <p:spPr>
          <a:xfrm>
            <a:off x="591895" y="1692452"/>
            <a:ext cx="6342860" cy="306109"/>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700"/>
              <a:buFont typeface="Arial"/>
              <a:buNone/>
            </a:pPr>
            <a:r>
              <a:rPr lang="en" sz="1400" i="0" u="none" strike="noStrike" cap="none">
                <a:solidFill>
                  <a:schemeClr val="dk1"/>
                </a:solidFill>
                <a:latin typeface="Roboto Condensed"/>
                <a:ea typeface="Roboto Condensed"/>
                <a:cs typeface="Roboto Condensed"/>
                <a:sym typeface="Roboto Condensed"/>
              </a:rPr>
              <a:t>Forecast of Finance and Insurance Sector GDP for year 2020 to 2022</a:t>
            </a:r>
            <a:endParaRPr sz="1400" i="0" u="none" strike="noStrike" cap="none">
              <a:solidFill>
                <a:schemeClr val="dk1"/>
              </a:solidFill>
              <a:latin typeface="Roboto Condensed"/>
              <a:ea typeface="Roboto Condensed"/>
              <a:cs typeface="Roboto Condensed"/>
              <a:sym typeface="Roboto Condense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54"/>
          <p:cNvSpPr txBox="1">
            <a:spLocks noGrp="1"/>
          </p:cNvSpPr>
          <p:nvPr>
            <p:ph type="ctrTitle" idx="4294967295"/>
          </p:nvPr>
        </p:nvSpPr>
        <p:spPr>
          <a:xfrm>
            <a:off x="339650" y="1764175"/>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rgbClr val="FF9800"/>
                </a:solidFill>
                <a:latin typeface="Roboto Condensed"/>
                <a:ea typeface="Roboto Condensed"/>
                <a:cs typeface="Roboto Condensed"/>
                <a:sym typeface="Roboto Condensed"/>
              </a:rPr>
              <a:t>Comparison </a:t>
            </a:r>
            <a:r>
              <a:rPr lang="en" sz="6000" b="1" i="0" u="none" strike="noStrike" cap="none">
                <a:solidFill>
                  <a:srgbClr val="3F5378"/>
                </a:solidFill>
                <a:latin typeface="Roboto Condensed"/>
                <a:ea typeface="Roboto Condensed"/>
                <a:cs typeface="Roboto Condensed"/>
                <a:sym typeface="Roboto Condensed"/>
              </a:rPr>
              <a:t>Of </a:t>
            </a:r>
            <a:endParaRPr sz="6000" b="1" i="0" u="none" strike="noStrike" cap="none">
              <a:solidFill>
                <a:srgbClr val="3F5378"/>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rgbClr val="3F5378"/>
                </a:solidFill>
                <a:latin typeface="Roboto Condensed"/>
                <a:ea typeface="Roboto Condensed"/>
                <a:cs typeface="Roboto Condensed"/>
                <a:sym typeface="Roboto Condensed"/>
              </a:rPr>
              <a:t>two Models’</a:t>
            </a:r>
            <a:endParaRPr sz="6000" b="1" i="0" u="none" strike="noStrike" cap="none">
              <a:solidFill>
                <a:srgbClr val="3F5378"/>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rgbClr val="3F5378"/>
                </a:solidFill>
                <a:latin typeface="Roboto Condensed"/>
                <a:ea typeface="Roboto Condensed"/>
                <a:cs typeface="Roboto Condensed"/>
                <a:sym typeface="Roboto Condensed"/>
              </a:rPr>
              <a:t>results</a:t>
            </a:r>
            <a:endParaRPr sz="6000" b="1" i="0" u="none" strike="noStrike" cap="none">
              <a:solidFill>
                <a:srgbClr val="3F5378"/>
              </a:solidFill>
              <a:latin typeface="Roboto Condensed"/>
              <a:ea typeface="Roboto Condensed"/>
              <a:cs typeface="Roboto Condensed"/>
              <a:sym typeface="Roboto Condensed"/>
            </a:endParaRPr>
          </a:p>
        </p:txBody>
      </p:sp>
      <p:sp>
        <p:nvSpPr>
          <p:cNvPr id="824" name="Google Shape;824;p5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5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Prediction VS Acrual Extropolated Sector GDP</a:t>
            </a:r>
            <a:endParaRPr/>
          </a:p>
        </p:txBody>
      </p:sp>
      <p:sp>
        <p:nvSpPr>
          <p:cNvPr id="830" name="Google Shape;830;p5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55</a:t>
            </a:fld>
            <a:endParaRPr/>
          </a:p>
        </p:txBody>
      </p:sp>
      <p:grpSp>
        <p:nvGrpSpPr>
          <p:cNvPr id="831" name="Google Shape;831;p55"/>
          <p:cNvGrpSpPr/>
          <p:nvPr/>
        </p:nvGrpSpPr>
        <p:grpSpPr>
          <a:xfrm>
            <a:off x="317988" y="580106"/>
            <a:ext cx="407743" cy="391135"/>
            <a:chOff x="5233525" y="4954450"/>
            <a:chExt cx="538275" cy="516350"/>
          </a:xfrm>
        </p:grpSpPr>
        <p:sp>
          <p:nvSpPr>
            <p:cNvPr id="832" name="Google Shape;832;p55"/>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55"/>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55"/>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55"/>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55"/>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55"/>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55"/>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55"/>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55"/>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55"/>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55"/>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843" name="Google Shape;843;p55"/>
          <p:cNvGraphicFramePr/>
          <p:nvPr/>
        </p:nvGraphicFramePr>
        <p:xfrm>
          <a:off x="481267" y="1511817"/>
          <a:ext cx="3000000" cy="3000000"/>
        </p:xfrm>
        <a:graphic>
          <a:graphicData uri="http://schemas.openxmlformats.org/drawingml/2006/table">
            <a:tbl>
              <a:tblPr firstRow="1" bandRow="1">
                <a:noFill/>
                <a:tableStyleId>{6254BCFE-A8FE-4FCA-84C9-14F27C2C35FA}</a:tableStyleId>
              </a:tblPr>
              <a:tblGrid>
                <a:gridCol w="2087475">
                  <a:extLst>
                    <a:ext uri="{9D8B030D-6E8A-4147-A177-3AD203B41FA5}">
                      <a16:colId xmlns:a16="http://schemas.microsoft.com/office/drawing/2014/main" val="20000"/>
                    </a:ext>
                  </a:extLst>
                </a:gridCol>
                <a:gridCol w="807600">
                  <a:extLst>
                    <a:ext uri="{9D8B030D-6E8A-4147-A177-3AD203B41FA5}">
                      <a16:colId xmlns:a16="http://schemas.microsoft.com/office/drawing/2014/main" val="20001"/>
                    </a:ext>
                  </a:extLst>
                </a:gridCol>
                <a:gridCol w="1201400">
                  <a:extLst>
                    <a:ext uri="{9D8B030D-6E8A-4147-A177-3AD203B41FA5}">
                      <a16:colId xmlns:a16="http://schemas.microsoft.com/office/drawing/2014/main" val="20002"/>
                    </a:ext>
                  </a:extLst>
                </a:gridCol>
                <a:gridCol w="1107950">
                  <a:extLst>
                    <a:ext uri="{9D8B030D-6E8A-4147-A177-3AD203B41FA5}">
                      <a16:colId xmlns:a16="http://schemas.microsoft.com/office/drawing/2014/main" val="20003"/>
                    </a:ext>
                  </a:extLst>
                </a:gridCol>
                <a:gridCol w="2282675">
                  <a:extLst>
                    <a:ext uri="{9D8B030D-6E8A-4147-A177-3AD203B41FA5}">
                      <a16:colId xmlns:a16="http://schemas.microsoft.com/office/drawing/2014/main" val="20004"/>
                    </a:ext>
                  </a:extLst>
                </a:gridCol>
              </a:tblGrid>
              <a:tr h="4034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GDP by sectors for 2020</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Model</a:t>
                      </a:r>
                      <a:endParaRPr/>
                    </a:p>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Used</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Prediction (A)</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latin typeface="Roboto Condensed"/>
                          <a:ea typeface="Roboto Condensed"/>
                          <a:cs typeface="Roboto Condensed"/>
                          <a:sym typeface="Roboto Condensed"/>
                        </a:rPr>
                        <a:t>Actual (B)*</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EstimatedCOVID-19 Impact (A) –(B)</a:t>
                      </a:r>
                      <a:endParaRPr sz="1400" u="none" strike="noStrike" cap="none">
                        <a:latin typeface="Roboto Condensed"/>
                        <a:ea typeface="Roboto Condensed"/>
                        <a:cs typeface="Roboto Condensed"/>
                        <a:sym typeface="Roboto Condensed"/>
                      </a:endParaRPr>
                    </a:p>
                  </a:txBody>
                  <a:tcPr marL="91450" marR="91450" marT="45725" marB="45725"/>
                </a:tc>
                <a:extLst>
                  <a:ext uri="{0D108BD9-81ED-4DB2-BD59-A6C34878D82A}">
                    <a16:rowId xmlns:a16="http://schemas.microsoft.com/office/drawing/2014/main" val="10000"/>
                  </a:ext>
                </a:extLst>
              </a:tr>
              <a:tr h="4666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Manufacturing</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VAR</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4.88%</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-4.61%</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9.49%</a:t>
                      </a:r>
                      <a:endParaRPr sz="1400" u="none" strike="noStrike" cap="none">
                        <a:latin typeface="Roboto Condensed"/>
                        <a:ea typeface="Roboto Condensed"/>
                        <a:cs typeface="Roboto Condensed"/>
                        <a:sym typeface="Roboto Condensed"/>
                      </a:endParaRPr>
                    </a:p>
                  </a:txBody>
                  <a:tcPr marL="91450" marR="91450" marT="45725" marB="45725"/>
                </a:tc>
                <a:extLst>
                  <a:ext uri="{0D108BD9-81ED-4DB2-BD59-A6C34878D82A}">
                    <a16:rowId xmlns:a16="http://schemas.microsoft.com/office/drawing/2014/main" val="10001"/>
                  </a:ext>
                </a:extLst>
              </a:tr>
              <a:tr h="4666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Finance &amp; Insurance</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latin typeface="Roboto Condensed"/>
                          <a:ea typeface="Roboto Condensed"/>
                          <a:cs typeface="Roboto Condensed"/>
                          <a:sym typeface="Roboto Condensed"/>
                        </a:rPr>
                        <a:t>ARIMA</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latin typeface="Roboto Condensed"/>
                          <a:ea typeface="Roboto Condensed"/>
                          <a:cs typeface="Roboto Condensed"/>
                          <a:sym typeface="Roboto Condensed"/>
                        </a:rPr>
                        <a:t>4.74%</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3.30%</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1.44%</a:t>
                      </a:r>
                      <a:endParaRPr sz="1400" u="none" strike="noStrike" cap="none">
                        <a:latin typeface="Roboto Condensed"/>
                        <a:ea typeface="Roboto Condensed"/>
                        <a:cs typeface="Roboto Condensed"/>
                        <a:sym typeface="Roboto Condensed"/>
                      </a:endParaRPr>
                    </a:p>
                  </a:txBody>
                  <a:tcPr marL="91450" marR="91450" marT="45725" marB="45725"/>
                </a:tc>
                <a:extLst>
                  <a:ext uri="{0D108BD9-81ED-4DB2-BD59-A6C34878D82A}">
                    <a16:rowId xmlns:a16="http://schemas.microsoft.com/office/drawing/2014/main" val="10002"/>
                  </a:ext>
                </a:extLst>
              </a:tr>
              <a:tr h="4666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Business Services</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VAR</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-19.64%</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i="0" u="none" strike="noStrike" cap="none">
                          <a:solidFill>
                            <a:srgbClr val="263248"/>
                          </a:solidFill>
                          <a:latin typeface="Roboto Condensed"/>
                          <a:ea typeface="Roboto Condensed"/>
                          <a:cs typeface="Roboto Condensed"/>
                          <a:sym typeface="Roboto Condensed"/>
                        </a:rPr>
                        <a:t>-13.35%</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-6.29%</a:t>
                      </a:r>
                      <a:endParaRPr sz="1400" u="none" strike="noStrike" cap="none">
                        <a:latin typeface="Roboto Condensed"/>
                        <a:ea typeface="Roboto Condensed"/>
                        <a:cs typeface="Roboto Condensed"/>
                        <a:sym typeface="Roboto Condensed"/>
                      </a:endParaRPr>
                    </a:p>
                  </a:txBody>
                  <a:tcPr marL="91450" marR="91450" marT="45725" marB="45725"/>
                </a:tc>
                <a:extLst>
                  <a:ext uri="{0D108BD9-81ED-4DB2-BD59-A6C34878D82A}">
                    <a16:rowId xmlns:a16="http://schemas.microsoft.com/office/drawing/2014/main" val="10003"/>
                  </a:ext>
                </a:extLst>
              </a:tr>
              <a:tr h="5444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Wholesale &amp; Retail Trade</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VAR</a:t>
                      </a:r>
                      <a:endParaRPr sz="1400" u="none" strike="noStrike" cap="none">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-12.84%</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-17.69%</a:t>
                      </a:r>
                      <a:endParaRPr sz="1400" u="none" strike="noStrike" cap="none">
                        <a:latin typeface="Roboto Condensed"/>
                        <a:ea typeface="Roboto Condensed"/>
                        <a:cs typeface="Roboto Condensed"/>
                        <a:sym typeface="Roboto Condensed"/>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Roboto Condensed"/>
                          <a:ea typeface="Roboto Condensed"/>
                          <a:cs typeface="Roboto Condensed"/>
                          <a:sym typeface="Roboto Condensed"/>
                        </a:rPr>
                        <a:t>4.84%</a:t>
                      </a:r>
                      <a:endParaRPr sz="1400" u="none" strike="noStrike" cap="none">
                        <a:latin typeface="Roboto Condensed"/>
                        <a:ea typeface="Roboto Condensed"/>
                        <a:cs typeface="Roboto Condensed"/>
                        <a:sym typeface="Roboto Condensed"/>
                      </a:endParaRPr>
                    </a:p>
                  </a:txBody>
                  <a:tcPr marL="91450" marR="91450" marT="45725" marB="45725"/>
                </a:tc>
                <a:extLst>
                  <a:ext uri="{0D108BD9-81ED-4DB2-BD59-A6C34878D82A}">
                    <a16:rowId xmlns:a16="http://schemas.microsoft.com/office/drawing/2014/main" val="10004"/>
                  </a:ext>
                </a:extLst>
              </a:tr>
            </a:tbl>
          </a:graphicData>
        </a:graphic>
      </p:graphicFrame>
      <p:sp>
        <p:nvSpPr>
          <p:cNvPr id="844" name="Google Shape;844;p55"/>
          <p:cNvSpPr txBox="1"/>
          <p:nvPr/>
        </p:nvSpPr>
        <p:spPr>
          <a:xfrm>
            <a:off x="518157" y="4086983"/>
            <a:ext cx="6113100" cy="7653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Roboto Condensed"/>
                <a:ea typeface="Roboto Condensed"/>
                <a:cs typeface="Roboto Condensed"/>
                <a:sym typeface="Roboto Condensed"/>
              </a:rPr>
              <a:t>Remark:</a:t>
            </a:r>
            <a:endParaRPr sz="1400" b="0" i="0" u="none" strike="noStrike" cap="none">
              <a:solidFill>
                <a:srgbClr val="000000"/>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en" sz="1400" b="0" i="0" u="none" strike="noStrike" cap="none">
                <a:solidFill>
                  <a:srgbClr val="000000"/>
                </a:solidFill>
                <a:latin typeface="Roboto Condensed"/>
                <a:ea typeface="Roboto Condensed"/>
                <a:cs typeface="Roboto Condensed"/>
                <a:sym typeface="Roboto Condensed"/>
              </a:rPr>
              <a:t>* extrapolated based on 2020 Q1 &amp; Q2 numbers.</a:t>
            </a:r>
            <a:endParaRPr sz="1400" b="0" i="0" u="none" strike="noStrike" cap="none">
              <a:solidFill>
                <a:srgbClr val="000000"/>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400" b="0" i="0" u="none" strike="noStrike" cap="none">
              <a:solidFill>
                <a:srgbClr val="000000"/>
              </a:solidFill>
              <a:latin typeface="Roboto Condensed"/>
              <a:ea typeface="Roboto Condensed"/>
              <a:cs typeface="Roboto Condensed"/>
              <a:sym typeface="Roboto Condense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5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56</a:t>
            </a:fld>
            <a:endParaRPr/>
          </a:p>
        </p:txBody>
      </p:sp>
      <p:grpSp>
        <p:nvGrpSpPr>
          <p:cNvPr id="850" name="Google Shape;850;p56"/>
          <p:cNvGrpSpPr/>
          <p:nvPr/>
        </p:nvGrpSpPr>
        <p:grpSpPr>
          <a:xfrm>
            <a:off x="317988" y="1519926"/>
            <a:ext cx="5040276" cy="3116574"/>
            <a:chOff x="317988" y="1519926"/>
            <a:chExt cx="5040276" cy="3116574"/>
          </a:xfrm>
        </p:grpSpPr>
        <p:pic>
          <p:nvPicPr>
            <p:cNvPr id="851" name="Google Shape;851;p56" title="Chart"/>
            <p:cNvPicPr preferRelativeResize="0"/>
            <p:nvPr/>
          </p:nvPicPr>
          <p:blipFill rotWithShape="1">
            <a:blip r:embed="rId3">
              <a:alphaModFix/>
            </a:blip>
            <a:srcRect/>
            <a:stretch/>
          </p:blipFill>
          <p:spPr>
            <a:xfrm>
              <a:off x="317988" y="1519926"/>
              <a:ext cx="5040276" cy="3116574"/>
            </a:xfrm>
            <a:prstGeom prst="rect">
              <a:avLst/>
            </a:prstGeom>
            <a:noFill/>
            <a:ln>
              <a:noFill/>
            </a:ln>
          </p:spPr>
        </p:pic>
        <p:sp>
          <p:nvSpPr>
            <p:cNvPr id="852" name="Google Shape;852;p56"/>
            <p:cNvSpPr/>
            <p:nvPr/>
          </p:nvSpPr>
          <p:spPr>
            <a:xfrm>
              <a:off x="1059924" y="2100975"/>
              <a:ext cx="882900" cy="2441400"/>
            </a:xfrm>
            <a:prstGeom prst="roundRect">
              <a:avLst>
                <a:gd name="adj" fmla="val 16667"/>
              </a:avLst>
            </a:prstGeom>
            <a:noFill/>
            <a:ln w="254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53" name="Google Shape;853;p56"/>
            <p:cNvSpPr/>
            <p:nvPr/>
          </p:nvSpPr>
          <p:spPr>
            <a:xfrm>
              <a:off x="3969450" y="2100975"/>
              <a:ext cx="1146300" cy="2441400"/>
            </a:xfrm>
            <a:prstGeom prst="roundRect">
              <a:avLst>
                <a:gd name="adj" fmla="val 16667"/>
              </a:avLst>
            </a:prstGeom>
            <a:noFill/>
            <a:ln w="254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854" name="Google Shape;854;p56"/>
          <p:cNvSpPr txBox="1"/>
          <p:nvPr/>
        </p:nvSpPr>
        <p:spPr>
          <a:xfrm>
            <a:off x="5681321" y="1924113"/>
            <a:ext cx="2746800" cy="23082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accent1"/>
              </a:buClr>
              <a:buSzPts val="1400"/>
              <a:buFont typeface="Roboto Condensed"/>
              <a:buChar char="❏"/>
            </a:pPr>
            <a:r>
              <a:rPr lang="en" sz="1400" b="1" i="0" u="none" strike="noStrike" cap="none">
                <a:solidFill>
                  <a:schemeClr val="accent1"/>
                </a:solidFill>
                <a:latin typeface="Roboto Condensed"/>
                <a:ea typeface="Roboto Condensed"/>
                <a:cs typeface="Roboto Condensed"/>
                <a:sym typeface="Roboto Condensed"/>
              </a:rPr>
              <a:t>Most difference seen in Manufacturing and Wholesale &amp; Retail Trade sectors</a:t>
            </a:r>
            <a:endParaRPr sz="1400" b="1" i="0" u="none" strike="noStrike" cap="none">
              <a:solidFill>
                <a:schemeClr val="accent1"/>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Roboto Condensed"/>
              <a:ea typeface="Roboto Condensed"/>
              <a:cs typeface="Roboto Condensed"/>
              <a:sym typeface="Roboto Condensed"/>
            </a:endParaRPr>
          </a:p>
          <a:p>
            <a:pPr marL="457200" marR="0" lvl="0" indent="-317500" algn="l" rtl="0">
              <a:lnSpc>
                <a:spcPct val="100000"/>
              </a:lnSpc>
              <a:spcBef>
                <a:spcPts val="0"/>
              </a:spcBef>
              <a:spcAft>
                <a:spcPts val="0"/>
              </a:spcAft>
              <a:buClr>
                <a:schemeClr val="accent1"/>
              </a:buClr>
              <a:buSzPts val="1400"/>
              <a:buFont typeface="Roboto Condensed"/>
              <a:buChar char="❏"/>
            </a:pPr>
            <a:r>
              <a:rPr lang="en" sz="1400" b="1" i="0" u="none" strike="noStrike" cap="none">
                <a:solidFill>
                  <a:schemeClr val="accent1"/>
                </a:solidFill>
                <a:latin typeface="Roboto Condensed"/>
                <a:ea typeface="Roboto Condensed"/>
                <a:cs typeface="Roboto Condensed"/>
                <a:sym typeface="Roboto Condensed"/>
              </a:rPr>
              <a:t>Our model is based on data from pre-Covid times (1975 – 2019)</a:t>
            </a:r>
            <a:endParaRPr sz="1400" b="1" i="0" u="none" strike="noStrike" cap="none">
              <a:solidFill>
                <a:schemeClr val="accent1"/>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Roboto Condensed"/>
              <a:ea typeface="Roboto Condensed"/>
              <a:cs typeface="Roboto Condensed"/>
              <a:sym typeface="Roboto Condensed"/>
            </a:endParaRPr>
          </a:p>
          <a:p>
            <a:pPr marL="457200" marR="0" lvl="0" indent="-317500" algn="l" rtl="0">
              <a:lnSpc>
                <a:spcPct val="100000"/>
              </a:lnSpc>
              <a:spcBef>
                <a:spcPts val="0"/>
              </a:spcBef>
              <a:spcAft>
                <a:spcPts val="0"/>
              </a:spcAft>
              <a:buClr>
                <a:schemeClr val="accent1"/>
              </a:buClr>
              <a:buSzPts val="1400"/>
              <a:buFont typeface="Roboto Condensed"/>
              <a:buChar char="❏"/>
            </a:pPr>
            <a:r>
              <a:rPr lang="en" sz="1400" b="1" i="0" u="none" strike="noStrike" cap="none">
                <a:solidFill>
                  <a:schemeClr val="accent1"/>
                </a:solidFill>
                <a:latin typeface="Roboto Condensed"/>
                <a:ea typeface="Roboto Condensed"/>
                <a:cs typeface="Roboto Condensed"/>
                <a:sym typeface="Roboto Condensed"/>
              </a:rPr>
              <a:t>Covid-19 has impacted the GDP adversely in 2020</a:t>
            </a:r>
            <a:endParaRPr sz="1400" b="1" i="0" u="none" strike="noStrike" cap="none">
              <a:solidFill>
                <a:schemeClr val="accent1"/>
              </a:solidFill>
              <a:latin typeface="Roboto Condensed"/>
              <a:ea typeface="Roboto Condensed"/>
              <a:cs typeface="Roboto Condensed"/>
              <a:sym typeface="Roboto Condensed"/>
            </a:endParaRPr>
          </a:p>
        </p:txBody>
      </p:sp>
      <p:sp>
        <p:nvSpPr>
          <p:cNvPr id="855" name="Google Shape;855;p5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PREDICTION vs ACTUAL</a:t>
            </a:r>
            <a:endParaRPr/>
          </a:p>
        </p:txBody>
      </p:sp>
      <p:grpSp>
        <p:nvGrpSpPr>
          <p:cNvPr id="856" name="Google Shape;856;p56"/>
          <p:cNvGrpSpPr/>
          <p:nvPr/>
        </p:nvGrpSpPr>
        <p:grpSpPr>
          <a:xfrm>
            <a:off x="317988" y="580106"/>
            <a:ext cx="407743" cy="391135"/>
            <a:chOff x="5233525" y="4954450"/>
            <a:chExt cx="538275" cy="516350"/>
          </a:xfrm>
        </p:grpSpPr>
        <p:sp>
          <p:nvSpPr>
            <p:cNvPr id="857" name="Google Shape;857;p5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5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5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5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5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5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5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5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5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5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5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57"/>
          <p:cNvSpPr txBox="1">
            <a:spLocks noGrp="1"/>
          </p:cNvSpPr>
          <p:nvPr>
            <p:ph type="ctrTitle" idx="4294967295"/>
          </p:nvPr>
        </p:nvSpPr>
        <p:spPr>
          <a:xfrm>
            <a:off x="501125" y="1991850"/>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3F5378"/>
                </a:solidFill>
                <a:latin typeface="Roboto Condensed"/>
                <a:ea typeface="Roboto Condensed"/>
                <a:cs typeface="Roboto Condensed"/>
                <a:sym typeface="Roboto Condensed"/>
              </a:rPr>
              <a:t>How the </a:t>
            </a:r>
            <a:r>
              <a:rPr lang="en" sz="5500" b="1" i="0" u="none" strike="noStrike" cap="none">
                <a:solidFill>
                  <a:schemeClr val="accent5"/>
                </a:solidFill>
                <a:latin typeface="Roboto Condensed"/>
                <a:ea typeface="Roboto Condensed"/>
                <a:cs typeface="Roboto Condensed"/>
                <a:sym typeface="Roboto Condensed"/>
              </a:rPr>
              <a:t>Government</a:t>
            </a:r>
            <a:endParaRPr sz="5500" b="1" i="0" u="none" strike="noStrike" cap="none">
              <a:solidFill>
                <a:schemeClr val="accent5"/>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chemeClr val="accent5"/>
                </a:solidFill>
                <a:latin typeface="Roboto Condensed"/>
                <a:ea typeface="Roboto Condensed"/>
                <a:cs typeface="Roboto Condensed"/>
                <a:sym typeface="Roboto Condensed"/>
              </a:rPr>
              <a:t> helps</a:t>
            </a:r>
            <a:r>
              <a:rPr lang="en" sz="5500" b="1" i="0" u="none" strike="noStrike" cap="none">
                <a:solidFill>
                  <a:srgbClr val="3F5378"/>
                </a:solidFill>
                <a:latin typeface="Roboto Condensed"/>
                <a:ea typeface="Roboto Condensed"/>
                <a:cs typeface="Roboto Condensed"/>
                <a:sym typeface="Roboto Condensed"/>
              </a:rPr>
              <a:t> to recover Singapore’s economy </a:t>
            </a:r>
            <a:endParaRPr sz="5500" b="1" i="0" u="none" strike="noStrike" cap="none">
              <a:solidFill>
                <a:srgbClr val="3F5378"/>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3F5378"/>
                </a:solidFill>
                <a:latin typeface="Roboto Condensed"/>
                <a:ea typeface="Roboto Condensed"/>
                <a:cs typeface="Roboto Condensed"/>
                <a:sym typeface="Roboto Condensed"/>
              </a:rPr>
              <a:t>from COVID-19? </a:t>
            </a:r>
            <a:endParaRPr sz="6000" b="1" i="0" u="none" strike="noStrike" cap="none">
              <a:solidFill>
                <a:srgbClr val="3F5378"/>
              </a:solidFill>
              <a:latin typeface="Roboto Condensed"/>
              <a:ea typeface="Roboto Condensed"/>
              <a:cs typeface="Roboto Condensed"/>
              <a:sym typeface="Roboto Condensed"/>
            </a:endParaRPr>
          </a:p>
        </p:txBody>
      </p:sp>
      <p:sp>
        <p:nvSpPr>
          <p:cNvPr id="873" name="Google Shape;873;p5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HELP FROM THE SG GOVERNMENT</a:t>
            </a:r>
            <a:endParaRPr/>
          </a:p>
        </p:txBody>
      </p:sp>
      <p:sp>
        <p:nvSpPr>
          <p:cNvPr id="879" name="Google Shape;879;p5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58</a:t>
            </a:fld>
            <a:endParaRPr/>
          </a:p>
        </p:txBody>
      </p:sp>
      <p:grpSp>
        <p:nvGrpSpPr>
          <p:cNvPr id="880" name="Google Shape;880;p58"/>
          <p:cNvGrpSpPr/>
          <p:nvPr/>
        </p:nvGrpSpPr>
        <p:grpSpPr>
          <a:xfrm>
            <a:off x="425563" y="628999"/>
            <a:ext cx="311806" cy="293361"/>
            <a:chOff x="5972700" y="2330200"/>
            <a:chExt cx="411625" cy="387275"/>
          </a:xfrm>
        </p:grpSpPr>
        <p:sp>
          <p:nvSpPr>
            <p:cNvPr id="881" name="Google Shape;881;p5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5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3" name="Google Shape;883;p58"/>
          <p:cNvSpPr txBox="1"/>
          <p:nvPr/>
        </p:nvSpPr>
        <p:spPr>
          <a:xfrm>
            <a:off x="425574" y="1307091"/>
            <a:ext cx="5738700" cy="33795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00000"/>
              </a:lnSpc>
              <a:spcBef>
                <a:spcPts val="600"/>
              </a:spcBef>
              <a:spcAft>
                <a:spcPts val="0"/>
              </a:spcAft>
              <a:buClr>
                <a:schemeClr val="accent1"/>
              </a:buClr>
              <a:buSzPts val="1600"/>
              <a:buFont typeface="Roboto Condensed"/>
              <a:buChar char="❏"/>
            </a:pPr>
            <a:r>
              <a:rPr lang="en" sz="1600" b="0" i="0" u="none" strike="noStrike" cap="none">
                <a:solidFill>
                  <a:schemeClr val="accent1"/>
                </a:solidFill>
                <a:latin typeface="Roboto Condensed"/>
                <a:ea typeface="Roboto Condensed"/>
                <a:cs typeface="Roboto Condensed"/>
                <a:sym typeface="Roboto Condensed"/>
              </a:rPr>
              <a:t>Committed close to S$100 billion to support individuals and businesses.</a:t>
            </a:r>
            <a:endParaRPr sz="1600" b="0" i="0" u="none" strike="noStrike" cap="none">
              <a:solidFill>
                <a:schemeClr val="accent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Clr>
                <a:srgbClr val="000000"/>
              </a:buClr>
              <a:buSzPts val="1600"/>
              <a:buFont typeface="Arial"/>
              <a:buNone/>
            </a:pPr>
            <a:endParaRPr sz="1600" b="0" i="0" u="none" strike="noStrike" cap="none">
              <a:solidFill>
                <a:schemeClr val="accent1"/>
              </a:solidFill>
              <a:latin typeface="Roboto Condensed"/>
              <a:ea typeface="Roboto Condensed"/>
              <a:cs typeface="Roboto Condensed"/>
              <a:sym typeface="Roboto Condensed"/>
            </a:endParaRPr>
          </a:p>
          <a:p>
            <a:pPr marL="457200" marR="0" lvl="0" indent="-330200" algn="l" rtl="0">
              <a:lnSpc>
                <a:spcPct val="100000"/>
              </a:lnSpc>
              <a:spcBef>
                <a:spcPts val="600"/>
              </a:spcBef>
              <a:spcAft>
                <a:spcPts val="0"/>
              </a:spcAft>
              <a:buClr>
                <a:schemeClr val="accent1"/>
              </a:buClr>
              <a:buSzPts val="1600"/>
              <a:buFont typeface="Roboto Condensed"/>
              <a:buChar char="❏"/>
            </a:pPr>
            <a:r>
              <a:rPr lang="en" sz="1600" b="0" i="0" u="none" strike="noStrike" cap="none">
                <a:solidFill>
                  <a:schemeClr val="accent1"/>
                </a:solidFill>
                <a:latin typeface="Roboto Condensed"/>
                <a:ea typeface="Roboto Condensed"/>
                <a:cs typeface="Roboto Condensed"/>
                <a:sym typeface="Roboto Condensed"/>
              </a:rPr>
              <a:t>Introduced many initiatives such as tax measures, employment related-measures, economic stimulus measures and sector-specific measures.</a:t>
            </a:r>
            <a:endParaRPr sz="1600" b="0" i="0" u="none" strike="noStrike" cap="none">
              <a:solidFill>
                <a:schemeClr val="accent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Clr>
                <a:srgbClr val="000000"/>
              </a:buClr>
              <a:buSzPts val="1600"/>
              <a:buFont typeface="Arial"/>
              <a:buNone/>
            </a:pPr>
            <a:endParaRPr sz="1600" b="0" i="0" u="none" strike="noStrike" cap="none">
              <a:solidFill>
                <a:schemeClr val="accent1"/>
              </a:solidFill>
              <a:latin typeface="Roboto Condensed"/>
              <a:ea typeface="Roboto Condensed"/>
              <a:cs typeface="Roboto Condensed"/>
              <a:sym typeface="Roboto Condensed"/>
            </a:endParaRPr>
          </a:p>
          <a:p>
            <a:pPr marL="457200" marR="0" lvl="0" indent="-330200" algn="l" rtl="0">
              <a:lnSpc>
                <a:spcPct val="100000"/>
              </a:lnSpc>
              <a:spcBef>
                <a:spcPts val="600"/>
              </a:spcBef>
              <a:spcAft>
                <a:spcPts val="0"/>
              </a:spcAft>
              <a:buClr>
                <a:schemeClr val="accent1"/>
              </a:buClr>
              <a:buSzPts val="1600"/>
              <a:buFont typeface="Roboto Condensed"/>
              <a:buChar char="❏"/>
            </a:pPr>
            <a:r>
              <a:rPr lang="en" sz="1600" b="0" i="0" u="none" strike="noStrike" cap="none">
                <a:solidFill>
                  <a:schemeClr val="accent1"/>
                </a:solidFill>
                <a:latin typeface="Roboto Condensed"/>
                <a:ea typeface="Roboto Condensed"/>
                <a:cs typeface="Roboto Condensed"/>
                <a:sym typeface="Roboto Condensed"/>
              </a:rPr>
              <a:t>For example, for the Job Support Scheme ("JSS"), the Government has recognized some sectors are harder hit than others and are providing support accordingly.</a:t>
            </a:r>
            <a:endParaRPr sz="1600" b="0" i="0" u="none" strike="noStrike" cap="none">
              <a:solidFill>
                <a:schemeClr val="accent1"/>
              </a:solidFill>
              <a:latin typeface="Roboto Condensed"/>
              <a:ea typeface="Roboto Condensed"/>
              <a:cs typeface="Roboto Condensed"/>
              <a:sym typeface="Roboto Condensed"/>
            </a:endParaRPr>
          </a:p>
        </p:txBody>
      </p:sp>
      <p:sp>
        <p:nvSpPr>
          <p:cNvPr id="884" name="Google Shape;884;p58"/>
          <p:cNvSpPr txBox="1"/>
          <p:nvPr/>
        </p:nvSpPr>
        <p:spPr>
          <a:xfrm>
            <a:off x="7296525" y="4518925"/>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1" i="0" u="none" strike="noStrike" cap="none">
                <a:solidFill>
                  <a:srgbClr val="FFFFFF"/>
                </a:solidFill>
                <a:latin typeface="Roboto Condensed"/>
                <a:ea typeface="Roboto Condensed"/>
                <a:cs typeface="Roboto Condensed"/>
                <a:sym typeface="Roboto Condensed"/>
              </a:rPr>
              <a:t>58</a:t>
            </a:fld>
            <a:endParaRPr sz="1200" b="1" i="0" u="none" strike="noStrike" cap="none">
              <a:solidFill>
                <a:srgbClr val="FFFFFF"/>
              </a:solidFill>
              <a:latin typeface="Roboto Condensed"/>
              <a:ea typeface="Roboto Condensed"/>
              <a:cs typeface="Roboto Condensed"/>
              <a:sym typeface="Roboto Condensed"/>
            </a:endParaRPr>
          </a:p>
        </p:txBody>
      </p:sp>
      <p:sp>
        <p:nvSpPr>
          <p:cNvPr id="885" name="Google Shape;885;p58"/>
          <p:cNvSpPr txBox="1"/>
          <p:nvPr/>
        </p:nvSpPr>
        <p:spPr>
          <a:xfrm>
            <a:off x="926074" y="4686612"/>
            <a:ext cx="6631200" cy="21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oboto Condensed"/>
                <a:ea typeface="Roboto Condensed"/>
                <a:cs typeface="Roboto Condensed"/>
                <a:sym typeface="Roboto Condensed"/>
              </a:rPr>
              <a:t>(Source: https://www.mti.gov.sg/-/media/MTI/COS-2020/MTI_Budget_Booklet_for_Businesses.pdf)</a:t>
            </a:r>
            <a:endParaRPr sz="1600" b="0" i="0" u="none" strike="noStrike" cap="none">
              <a:solidFill>
                <a:srgbClr val="000000"/>
              </a:solidFill>
              <a:latin typeface="Roboto Condensed"/>
              <a:ea typeface="Roboto Condensed"/>
              <a:cs typeface="Roboto Condensed"/>
              <a:sym typeface="Roboto Condensed"/>
            </a:endParaRPr>
          </a:p>
        </p:txBody>
      </p:sp>
      <p:pic>
        <p:nvPicPr>
          <p:cNvPr id="886" name="Google Shape;886;p58" descr="A picture containing text&#10;&#10;Description automatically generated"/>
          <p:cNvPicPr preferRelativeResize="0"/>
          <p:nvPr/>
        </p:nvPicPr>
        <p:blipFill rotWithShape="1">
          <a:blip r:embed="rId3">
            <a:alphaModFix/>
          </a:blip>
          <a:srcRect/>
          <a:stretch/>
        </p:blipFill>
        <p:spPr>
          <a:xfrm>
            <a:off x="6618752" y="2199828"/>
            <a:ext cx="1895475" cy="952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5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OUR RECOMMENDATION</a:t>
            </a:r>
            <a:endParaRPr/>
          </a:p>
        </p:txBody>
      </p:sp>
      <p:sp>
        <p:nvSpPr>
          <p:cNvPr id="892" name="Google Shape;892;p5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59</a:t>
            </a:fld>
            <a:endParaRPr/>
          </a:p>
        </p:txBody>
      </p:sp>
      <p:sp>
        <p:nvSpPr>
          <p:cNvPr id="893" name="Google Shape;893;p59"/>
          <p:cNvSpPr txBox="1"/>
          <p:nvPr/>
        </p:nvSpPr>
        <p:spPr>
          <a:xfrm>
            <a:off x="814275" y="1816975"/>
            <a:ext cx="5982000" cy="238793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600"/>
              </a:spcBef>
              <a:spcAft>
                <a:spcPts val="0"/>
              </a:spcAft>
              <a:buClr>
                <a:srgbClr val="000000"/>
              </a:buClr>
              <a:buSzPts val="1800"/>
              <a:buFont typeface="Arial"/>
              <a:buNone/>
            </a:pPr>
            <a:r>
              <a:rPr lang="en" sz="1800" b="1" i="0" u="none" strike="noStrike" cap="none">
                <a:solidFill>
                  <a:schemeClr val="accent1"/>
                </a:solidFill>
                <a:latin typeface="Roboto Condensed"/>
                <a:ea typeface="Roboto Condensed"/>
                <a:cs typeface="Roboto Condensed"/>
                <a:sym typeface="Roboto Condensed"/>
              </a:rPr>
              <a:t>Recommendation:</a:t>
            </a:r>
            <a:endParaRPr/>
          </a:p>
          <a:p>
            <a:pPr marL="76200" marR="0" lvl="0" indent="0" algn="l" rtl="0">
              <a:lnSpc>
                <a:spcPct val="100000"/>
              </a:lnSpc>
              <a:spcBef>
                <a:spcPts val="600"/>
              </a:spcBef>
              <a:spcAft>
                <a:spcPts val="0"/>
              </a:spcAft>
              <a:buClr>
                <a:srgbClr val="000000"/>
              </a:buClr>
              <a:buSzPts val="1800"/>
              <a:buFont typeface="Arial"/>
              <a:buNone/>
            </a:pPr>
            <a:endParaRPr sz="1800" b="0" i="0" u="none" strike="noStrike" cap="none">
              <a:solidFill>
                <a:schemeClr val="accent1"/>
              </a:solidFill>
              <a:latin typeface="Roboto Condensed"/>
              <a:ea typeface="Roboto Condensed"/>
              <a:cs typeface="Roboto Condensed"/>
              <a:sym typeface="Roboto Condensed"/>
            </a:endParaRPr>
          </a:p>
          <a:p>
            <a:pPr marL="76200" marR="0" lvl="0" indent="0" algn="l" rtl="0">
              <a:lnSpc>
                <a:spcPct val="100000"/>
              </a:lnSpc>
              <a:spcBef>
                <a:spcPts val="600"/>
              </a:spcBef>
              <a:spcAft>
                <a:spcPts val="0"/>
              </a:spcAft>
              <a:buClr>
                <a:srgbClr val="000000"/>
              </a:buClr>
              <a:buSzPts val="1800"/>
              <a:buFont typeface="Arial"/>
              <a:buNone/>
            </a:pPr>
            <a:r>
              <a:rPr lang="en" sz="1800" b="0" i="0" u="none" strike="noStrike" cap="none">
                <a:solidFill>
                  <a:schemeClr val="accent1"/>
                </a:solidFill>
                <a:latin typeface="Roboto Condensed"/>
                <a:ea typeface="Roboto Condensed"/>
                <a:cs typeface="Roboto Condensed"/>
                <a:sym typeface="Roboto Condensed"/>
              </a:rPr>
              <a:t>Based on our project findings, we think that there is ample buffer for the Government to divert more resources from Finance &amp; Insurance as well as Business Services sectors to help the other sectors which are more adversely affected by Covid-19.</a:t>
            </a:r>
            <a:endParaRPr sz="1600" b="0" i="0" u="none" strike="noStrike" cap="none">
              <a:solidFill>
                <a:schemeClr val="accent1"/>
              </a:solidFill>
              <a:latin typeface="Roboto Condensed"/>
              <a:ea typeface="Roboto Condensed"/>
              <a:cs typeface="Roboto Condensed"/>
              <a:sym typeface="Roboto Condensed"/>
            </a:endParaRPr>
          </a:p>
        </p:txBody>
      </p:sp>
      <p:grpSp>
        <p:nvGrpSpPr>
          <p:cNvPr id="894" name="Google Shape;894;p59"/>
          <p:cNvGrpSpPr/>
          <p:nvPr/>
        </p:nvGrpSpPr>
        <p:grpSpPr>
          <a:xfrm>
            <a:off x="445464" y="621381"/>
            <a:ext cx="194640" cy="308587"/>
            <a:chOff x="6718575" y="2318625"/>
            <a:chExt cx="256950" cy="407375"/>
          </a:xfrm>
        </p:grpSpPr>
        <p:sp>
          <p:nvSpPr>
            <p:cNvPr id="895" name="Google Shape;895;p5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5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5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5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5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5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5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5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OUR PROJECT PROCESS</a:t>
            </a:r>
            <a:endParaRPr/>
          </a:p>
        </p:txBody>
      </p:sp>
      <p:sp>
        <p:nvSpPr>
          <p:cNvPr id="202" name="Google Shape;202;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sp>
        <p:nvSpPr>
          <p:cNvPr id="203" name="Google Shape;203;p7"/>
          <p:cNvSpPr txBox="1"/>
          <p:nvPr/>
        </p:nvSpPr>
        <p:spPr>
          <a:xfrm>
            <a:off x="3374138" y="1659700"/>
            <a:ext cx="2094900" cy="4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Roboto Condensed"/>
                <a:ea typeface="Roboto Condensed"/>
                <a:cs typeface="Roboto Condensed"/>
                <a:sym typeface="Roboto Condensed"/>
              </a:rPr>
              <a:t>Find Data Source</a:t>
            </a:r>
            <a:endParaRPr sz="1800" b="1">
              <a:solidFill>
                <a:schemeClr val="accent1"/>
              </a:solidFill>
              <a:latin typeface="Roboto Condensed"/>
              <a:ea typeface="Roboto Condensed"/>
              <a:cs typeface="Roboto Condensed"/>
              <a:sym typeface="Roboto Condensed"/>
            </a:endParaRPr>
          </a:p>
        </p:txBody>
      </p:sp>
      <p:sp>
        <p:nvSpPr>
          <p:cNvPr id="204" name="Google Shape;204;p7"/>
          <p:cNvSpPr txBox="1"/>
          <p:nvPr/>
        </p:nvSpPr>
        <p:spPr>
          <a:xfrm>
            <a:off x="2785850" y="2307288"/>
            <a:ext cx="34569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Roboto Condensed"/>
                <a:ea typeface="Roboto Condensed"/>
                <a:cs typeface="Roboto Condensed"/>
                <a:sym typeface="Roboto Condensed"/>
              </a:rPr>
              <a:t>Use Models to make Prediction</a:t>
            </a:r>
            <a:endParaRPr sz="1800" b="1">
              <a:solidFill>
                <a:schemeClr val="accent1"/>
              </a:solidFill>
              <a:latin typeface="Roboto Condensed"/>
              <a:ea typeface="Roboto Condensed"/>
              <a:cs typeface="Roboto Condensed"/>
              <a:sym typeface="Roboto Condensed"/>
            </a:endParaRPr>
          </a:p>
        </p:txBody>
      </p:sp>
      <p:sp>
        <p:nvSpPr>
          <p:cNvPr id="205" name="Google Shape;205;p7"/>
          <p:cNvSpPr txBox="1"/>
          <p:nvPr/>
        </p:nvSpPr>
        <p:spPr>
          <a:xfrm>
            <a:off x="2746250" y="3007313"/>
            <a:ext cx="3046800" cy="4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accent1"/>
                </a:solidFill>
                <a:latin typeface="Roboto Condensed"/>
                <a:ea typeface="Roboto Condensed"/>
                <a:cs typeface="Roboto Condensed"/>
                <a:sym typeface="Roboto Condensed"/>
              </a:rPr>
              <a:t>Compute and Compare results</a:t>
            </a:r>
            <a:endParaRPr sz="1800" b="1" dirty="0">
              <a:solidFill>
                <a:schemeClr val="accent1"/>
              </a:solidFill>
              <a:latin typeface="Roboto Condensed"/>
              <a:ea typeface="Roboto Condensed"/>
              <a:cs typeface="Roboto Condensed"/>
              <a:sym typeface="Roboto Condensed"/>
            </a:endParaRPr>
          </a:p>
        </p:txBody>
      </p:sp>
      <p:sp>
        <p:nvSpPr>
          <p:cNvPr id="206" name="Google Shape;206;p7"/>
          <p:cNvSpPr txBox="1"/>
          <p:nvPr/>
        </p:nvSpPr>
        <p:spPr>
          <a:xfrm>
            <a:off x="2746250" y="3734125"/>
            <a:ext cx="3536100" cy="5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Roboto Condensed"/>
                <a:ea typeface="Roboto Condensed"/>
                <a:cs typeface="Roboto Condensed"/>
                <a:sym typeface="Roboto Condensed"/>
              </a:rPr>
              <a:t>Conclusion and Recommendation</a:t>
            </a:r>
            <a:endParaRPr sz="1800" b="1">
              <a:solidFill>
                <a:schemeClr val="accent1"/>
              </a:solidFill>
              <a:latin typeface="Roboto Condensed"/>
              <a:ea typeface="Roboto Condensed"/>
              <a:cs typeface="Roboto Condensed"/>
              <a:sym typeface="Roboto Condensed"/>
            </a:endParaRPr>
          </a:p>
        </p:txBody>
      </p:sp>
      <p:sp>
        <p:nvSpPr>
          <p:cNvPr id="207" name="Google Shape;207;p7"/>
          <p:cNvSpPr/>
          <p:nvPr/>
        </p:nvSpPr>
        <p:spPr>
          <a:xfrm>
            <a:off x="406198" y="615153"/>
            <a:ext cx="321029" cy="321029"/>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4023200" y="2068575"/>
            <a:ext cx="307500" cy="251700"/>
          </a:xfrm>
          <a:prstGeom prst="downArrow">
            <a:avLst>
              <a:gd name="adj1" fmla="val 50000"/>
              <a:gd name="adj2" fmla="val 50000"/>
            </a:avLst>
          </a:prstGeom>
          <a:solidFill>
            <a:schemeClr val="accent5"/>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4023200" y="2775500"/>
            <a:ext cx="307500" cy="251700"/>
          </a:xfrm>
          <a:prstGeom prst="downArrow">
            <a:avLst>
              <a:gd name="adj1" fmla="val 50000"/>
              <a:gd name="adj2" fmla="val 50000"/>
            </a:avLst>
          </a:prstGeom>
          <a:solidFill>
            <a:schemeClr val="accent5"/>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4023200" y="3482425"/>
            <a:ext cx="307500" cy="251700"/>
          </a:xfrm>
          <a:prstGeom prst="downArrow">
            <a:avLst>
              <a:gd name="adj1" fmla="val 50000"/>
              <a:gd name="adj2" fmla="val 50000"/>
            </a:avLst>
          </a:prstGeom>
          <a:solidFill>
            <a:schemeClr val="accent5"/>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60</a:t>
            </a:fld>
            <a:endParaRPr/>
          </a:p>
        </p:txBody>
      </p:sp>
      <p:sp>
        <p:nvSpPr>
          <p:cNvPr id="908" name="Google Shape;908;p60"/>
          <p:cNvSpPr txBox="1"/>
          <p:nvPr/>
        </p:nvSpPr>
        <p:spPr>
          <a:xfrm>
            <a:off x="3432900" y="2110500"/>
            <a:ext cx="2278200" cy="92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500"/>
              <a:buFont typeface="Arial"/>
              <a:buNone/>
            </a:pPr>
            <a:r>
              <a:rPr lang="en" sz="5500" b="1" i="0" u="none" strike="noStrike" cap="none">
                <a:solidFill>
                  <a:schemeClr val="accent5"/>
                </a:solidFill>
                <a:latin typeface="Roboto Condensed"/>
                <a:ea typeface="Roboto Condensed"/>
                <a:cs typeface="Roboto Condensed"/>
                <a:sym typeface="Roboto Condensed"/>
              </a:rPr>
              <a:t>Q &amp; A</a:t>
            </a:r>
            <a:endParaRPr sz="5500" b="1" i="0" u="none" strike="noStrike" cap="none">
              <a:solidFill>
                <a:schemeClr val="accent5"/>
              </a:solidFill>
              <a:latin typeface="Roboto Condensed"/>
              <a:ea typeface="Roboto Condensed"/>
              <a:cs typeface="Roboto Condensed"/>
              <a:sym typeface="Roboto Condensed"/>
            </a:endParaRPr>
          </a:p>
        </p:txBody>
      </p:sp>
      <p:sp>
        <p:nvSpPr>
          <p:cNvPr id="909" name="Google Shape;909;p60"/>
          <p:cNvSpPr/>
          <p:nvPr/>
        </p:nvSpPr>
        <p:spPr>
          <a:xfrm>
            <a:off x="3011025" y="1747125"/>
            <a:ext cx="2606036" cy="1998710"/>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381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6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61</a:t>
            </a:fld>
            <a:endParaRPr/>
          </a:p>
        </p:txBody>
      </p:sp>
      <p:sp>
        <p:nvSpPr>
          <p:cNvPr id="915" name="Google Shape;915;p61"/>
          <p:cNvSpPr txBox="1"/>
          <p:nvPr/>
        </p:nvSpPr>
        <p:spPr>
          <a:xfrm>
            <a:off x="3006600" y="2585750"/>
            <a:ext cx="3130800" cy="11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500"/>
              <a:buFont typeface="Arial"/>
              <a:buNone/>
            </a:pPr>
            <a:r>
              <a:rPr lang="en" sz="5500" b="1" i="0" u="none" strike="noStrike" cap="none">
                <a:solidFill>
                  <a:schemeClr val="accent5"/>
                </a:solidFill>
                <a:latin typeface="Roboto Condensed"/>
                <a:ea typeface="Roboto Condensed"/>
                <a:cs typeface="Roboto Condensed"/>
                <a:sym typeface="Roboto Condensed"/>
              </a:rPr>
              <a:t>THANKS !</a:t>
            </a:r>
            <a:endParaRPr sz="5500" b="1" i="0" u="none" strike="noStrike" cap="none">
              <a:solidFill>
                <a:schemeClr val="accent5"/>
              </a:solidFill>
              <a:latin typeface="Roboto Condensed"/>
              <a:ea typeface="Roboto Condensed"/>
              <a:cs typeface="Roboto Condensed"/>
              <a:sym typeface="Roboto Condensed"/>
            </a:endParaRPr>
          </a:p>
        </p:txBody>
      </p:sp>
      <p:grpSp>
        <p:nvGrpSpPr>
          <p:cNvPr id="916" name="Google Shape;916;p61"/>
          <p:cNvGrpSpPr/>
          <p:nvPr/>
        </p:nvGrpSpPr>
        <p:grpSpPr>
          <a:xfrm>
            <a:off x="3870410" y="1106592"/>
            <a:ext cx="1197664" cy="1126777"/>
            <a:chOff x="5972700" y="2330200"/>
            <a:chExt cx="411625" cy="387275"/>
          </a:xfrm>
        </p:grpSpPr>
        <p:sp>
          <p:nvSpPr>
            <p:cNvPr id="917" name="Google Shape;917;p6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6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DATA SOURCE</a:t>
            </a:r>
            <a:endParaRPr/>
          </a:p>
        </p:txBody>
      </p:sp>
      <p:sp>
        <p:nvSpPr>
          <p:cNvPr id="216" name="Google Shape;216;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sp>
        <p:nvSpPr>
          <p:cNvPr id="217" name="Google Shape;217;p8"/>
          <p:cNvSpPr txBox="1">
            <a:spLocks noGrp="1"/>
          </p:cNvSpPr>
          <p:nvPr>
            <p:ph type="body" idx="1"/>
          </p:nvPr>
        </p:nvSpPr>
        <p:spPr>
          <a:xfrm>
            <a:off x="412698" y="1279791"/>
            <a:ext cx="4972840" cy="766201"/>
          </a:xfrm>
          <a:prstGeom prst="rect">
            <a:avLst/>
          </a:prstGeom>
          <a:noFill/>
          <a:ln>
            <a:noFill/>
          </a:ln>
        </p:spPr>
        <p:txBody>
          <a:bodyPr spcFirstLastPara="1" wrap="square" lIns="91425" tIns="91425" rIns="91425" bIns="91425" anchor="t" anchorCtr="0">
            <a:noAutofit/>
          </a:bodyPr>
          <a:lstStyle/>
          <a:p>
            <a:pPr marL="457200" lvl="0" indent="-330200" algn="l" rtl="0">
              <a:lnSpc>
                <a:spcPct val="90000"/>
              </a:lnSpc>
              <a:spcBef>
                <a:spcPts val="1000"/>
              </a:spcBef>
              <a:spcAft>
                <a:spcPts val="0"/>
              </a:spcAft>
              <a:buClr>
                <a:srgbClr val="3F5378"/>
              </a:buClr>
              <a:buSzPts val="1600"/>
              <a:buFont typeface="Roboto Condensed"/>
              <a:buChar char="❏"/>
            </a:pPr>
            <a:r>
              <a:rPr lang="en" sz="1400" b="1">
                <a:solidFill>
                  <a:srgbClr val="3F5378"/>
                </a:solidFill>
                <a:latin typeface="Roboto Condensed"/>
                <a:ea typeface="Roboto Condensed"/>
                <a:cs typeface="Roboto Condensed"/>
                <a:sym typeface="Roboto Condensed"/>
              </a:rPr>
              <a:t>Singapore Department of Statistics (DOS)</a:t>
            </a:r>
            <a:endParaRPr sz="1400" b="1">
              <a:solidFill>
                <a:srgbClr val="3F5378"/>
              </a:solidFill>
              <a:latin typeface="Roboto Condensed"/>
              <a:ea typeface="Roboto Condensed"/>
              <a:cs typeface="Roboto Condensed"/>
              <a:sym typeface="Roboto Condensed"/>
            </a:endParaRPr>
          </a:p>
          <a:p>
            <a:pPr marL="457200" lvl="0" indent="0" algn="l" rtl="0">
              <a:lnSpc>
                <a:spcPct val="90000"/>
              </a:lnSpc>
              <a:spcBef>
                <a:spcPts val="1000"/>
              </a:spcBef>
              <a:spcAft>
                <a:spcPts val="0"/>
              </a:spcAft>
              <a:buSzPts val="2000"/>
              <a:buNone/>
            </a:pPr>
            <a:r>
              <a:rPr lang="en" sz="1400" u="sng">
                <a:solidFill>
                  <a:srgbClr val="3F5378"/>
                </a:solidFill>
                <a:hlinkClick r:id="rId3">
                  <a:extLst>
                    <a:ext uri="{A12FA001-AC4F-418D-AE19-62706E023703}">
                      <ahyp:hlinkClr xmlns:ahyp="http://schemas.microsoft.com/office/drawing/2018/hyperlinkcolor" val="tx"/>
                    </a:ext>
                  </a:extLst>
                </a:hlinkClick>
              </a:rPr>
              <a:t>https://www.singstat.gov.sg/</a:t>
            </a:r>
            <a:endParaRPr sz="1400">
              <a:solidFill>
                <a:srgbClr val="3F5378"/>
              </a:solidFill>
            </a:endParaRPr>
          </a:p>
          <a:p>
            <a:pPr marL="457200" lvl="0" indent="0" algn="l" rtl="0">
              <a:lnSpc>
                <a:spcPct val="90000"/>
              </a:lnSpc>
              <a:spcBef>
                <a:spcPts val="1000"/>
              </a:spcBef>
              <a:spcAft>
                <a:spcPts val="0"/>
              </a:spcAft>
              <a:buSzPts val="2000"/>
              <a:buNone/>
            </a:pPr>
            <a:endParaRPr sz="1400">
              <a:solidFill>
                <a:srgbClr val="3F5378"/>
              </a:solidFill>
            </a:endParaRPr>
          </a:p>
        </p:txBody>
      </p:sp>
      <p:grpSp>
        <p:nvGrpSpPr>
          <p:cNvPr id="218" name="Google Shape;218;p8"/>
          <p:cNvGrpSpPr/>
          <p:nvPr/>
        </p:nvGrpSpPr>
        <p:grpSpPr>
          <a:xfrm>
            <a:off x="293695" y="617925"/>
            <a:ext cx="309022" cy="315499"/>
            <a:chOff x="3951850" y="2985350"/>
            <a:chExt cx="407950" cy="416500"/>
          </a:xfrm>
        </p:grpSpPr>
        <p:sp>
          <p:nvSpPr>
            <p:cNvPr id="219" name="Google Shape;219;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3" name="Google Shape;223;p8"/>
          <p:cNvPicPr preferRelativeResize="0"/>
          <p:nvPr/>
        </p:nvPicPr>
        <p:blipFill rotWithShape="1">
          <a:blip r:embed="rId4">
            <a:alphaModFix/>
          </a:blip>
          <a:srcRect/>
          <a:stretch/>
        </p:blipFill>
        <p:spPr>
          <a:xfrm>
            <a:off x="814275" y="2165818"/>
            <a:ext cx="4744384" cy="22512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RANK &amp; EXTRACT TOP 4 INDUSTRIES</a:t>
            </a:r>
            <a:endParaRPr/>
          </a:p>
        </p:txBody>
      </p:sp>
      <p:sp>
        <p:nvSpPr>
          <p:cNvPr id="229" name="Google Shape;229;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8</a:t>
            </a:fld>
            <a:endParaRPr/>
          </a:p>
        </p:txBody>
      </p:sp>
      <p:grpSp>
        <p:nvGrpSpPr>
          <p:cNvPr id="230" name="Google Shape;230;p9"/>
          <p:cNvGrpSpPr/>
          <p:nvPr/>
        </p:nvGrpSpPr>
        <p:grpSpPr>
          <a:xfrm>
            <a:off x="419780" y="627392"/>
            <a:ext cx="300746" cy="296580"/>
            <a:chOff x="3292425" y="3664250"/>
            <a:chExt cx="397025" cy="391525"/>
          </a:xfrm>
        </p:grpSpPr>
        <p:sp>
          <p:nvSpPr>
            <p:cNvPr id="231" name="Google Shape;231;p9"/>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9"/>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9"/>
          <p:cNvGrpSpPr/>
          <p:nvPr/>
        </p:nvGrpSpPr>
        <p:grpSpPr>
          <a:xfrm>
            <a:off x="513620" y="1591555"/>
            <a:ext cx="7511736" cy="2809724"/>
            <a:chOff x="506945" y="1511462"/>
            <a:chExt cx="7511736" cy="2809724"/>
          </a:xfrm>
        </p:grpSpPr>
        <p:grpSp>
          <p:nvGrpSpPr>
            <p:cNvPr id="235" name="Google Shape;235;p9"/>
            <p:cNvGrpSpPr/>
            <p:nvPr/>
          </p:nvGrpSpPr>
          <p:grpSpPr>
            <a:xfrm>
              <a:off x="578438" y="1977897"/>
              <a:ext cx="2570375" cy="1986729"/>
              <a:chOff x="176425" y="1532450"/>
              <a:chExt cx="2959870" cy="2247950"/>
            </a:xfrm>
          </p:grpSpPr>
          <p:pic>
            <p:nvPicPr>
              <p:cNvPr id="236" name="Google Shape;236;p9"/>
              <p:cNvPicPr preferRelativeResize="0"/>
              <p:nvPr/>
            </p:nvPicPr>
            <p:blipFill rotWithShape="1">
              <a:blip r:embed="rId3">
                <a:alphaModFix/>
              </a:blip>
              <a:srcRect/>
              <a:stretch/>
            </p:blipFill>
            <p:spPr>
              <a:xfrm>
                <a:off x="236495" y="1532450"/>
                <a:ext cx="2899800" cy="2247950"/>
              </a:xfrm>
              <a:prstGeom prst="rect">
                <a:avLst/>
              </a:prstGeom>
              <a:noFill/>
              <a:ln>
                <a:noFill/>
              </a:ln>
            </p:spPr>
          </p:pic>
          <p:pic>
            <p:nvPicPr>
              <p:cNvPr id="237" name="Google Shape;237;p9"/>
              <p:cNvPicPr preferRelativeResize="0"/>
              <p:nvPr/>
            </p:nvPicPr>
            <p:blipFill rotWithShape="1">
              <a:blip r:embed="rId4">
                <a:alphaModFix amt="0"/>
              </a:blip>
              <a:srcRect/>
              <a:stretch/>
            </p:blipFill>
            <p:spPr>
              <a:xfrm>
                <a:off x="176425" y="1532450"/>
                <a:ext cx="2702825" cy="606025"/>
              </a:xfrm>
              <a:prstGeom prst="rect">
                <a:avLst/>
              </a:prstGeom>
              <a:noFill/>
              <a:ln w="19050" cap="flat" cmpd="sng">
                <a:solidFill>
                  <a:srgbClr val="FF0000"/>
                </a:solidFill>
                <a:prstDash val="solid"/>
                <a:round/>
                <a:headEnd type="none" w="sm" len="sm"/>
                <a:tailEnd type="none" w="sm" len="sm"/>
              </a:ln>
            </p:spPr>
          </p:pic>
        </p:grpSp>
        <p:sp>
          <p:nvSpPr>
            <p:cNvPr id="238" name="Google Shape;238;p9"/>
            <p:cNvSpPr txBox="1"/>
            <p:nvPr/>
          </p:nvSpPr>
          <p:spPr>
            <a:xfrm>
              <a:off x="506945" y="1511462"/>
              <a:ext cx="21226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426194"/>
                  </a:solidFill>
                  <a:latin typeface="Arial"/>
                  <a:ea typeface="Arial"/>
                  <a:cs typeface="Arial"/>
                  <a:sym typeface="Arial"/>
                </a:rPr>
                <a:t>Top 4 Industry Sectors</a:t>
              </a:r>
              <a:endParaRPr sz="1400" b="1" i="0" u="none" strike="noStrike" cap="none">
                <a:solidFill>
                  <a:srgbClr val="426194"/>
                </a:solidFill>
                <a:latin typeface="Arial"/>
                <a:ea typeface="Arial"/>
                <a:cs typeface="Arial"/>
                <a:sym typeface="Arial"/>
              </a:endParaRPr>
            </a:p>
          </p:txBody>
        </p:sp>
        <p:pic>
          <p:nvPicPr>
            <p:cNvPr id="239" name="Google Shape;239;p9"/>
            <p:cNvPicPr preferRelativeResize="0"/>
            <p:nvPr/>
          </p:nvPicPr>
          <p:blipFill rotWithShape="1">
            <a:blip r:embed="rId5">
              <a:alphaModFix/>
            </a:blip>
            <a:srcRect/>
            <a:stretch/>
          </p:blipFill>
          <p:spPr>
            <a:xfrm>
              <a:off x="3200978" y="1819239"/>
              <a:ext cx="4817703" cy="2501947"/>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0"/>
          <p:cNvSpPr txBox="1">
            <a:spLocks noGrp="1"/>
          </p:cNvSpPr>
          <p:nvPr>
            <p:ph type="ctrTitle" idx="4294967295"/>
          </p:nvPr>
        </p:nvSpPr>
        <p:spPr>
          <a:xfrm>
            <a:off x="668850" y="1830325"/>
            <a:ext cx="78063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3F5378"/>
                </a:solidFill>
                <a:latin typeface="Roboto Condensed"/>
                <a:ea typeface="Roboto Condensed"/>
                <a:cs typeface="Roboto Condensed"/>
                <a:sym typeface="Roboto Condensed"/>
              </a:rPr>
              <a:t>What </a:t>
            </a:r>
            <a:r>
              <a:rPr lang="en" sz="5500" b="1" i="0" u="none" strike="noStrike" cap="none">
                <a:solidFill>
                  <a:srgbClr val="FF9800"/>
                </a:solidFill>
                <a:latin typeface="Roboto Condensed"/>
                <a:ea typeface="Roboto Condensed"/>
                <a:cs typeface="Roboto Condensed"/>
                <a:sym typeface="Roboto Condensed"/>
              </a:rPr>
              <a:t>Models </a:t>
            </a:r>
            <a:endParaRPr sz="5500" b="1" i="0" u="none" strike="noStrike" cap="none">
              <a:solidFill>
                <a:srgbClr val="FF9800"/>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chemeClr val="lt1"/>
              </a:buClr>
              <a:buSzPts val="2000"/>
              <a:buFont typeface="Roboto Condensed"/>
              <a:buNone/>
            </a:pPr>
            <a:r>
              <a:rPr lang="en" sz="5500" b="1" i="0" u="none" strike="noStrike" cap="none">
                <a:solidFill>
                  <a:srgbClr val="3F5378"/>
                </a:solidFill>
                <a:latin typeface="Roboto Condensed"/>
                <a:ea typeface="Roboto Condensed"/>
                <a:cs typeface="Roboto Condensed"/>
                <a:sym typeface="Roboto Condensed"/>
              </a:rPr>
              <a:t>to use?</a:t>
            </a:r>
            <a:endParaRPr sz="5500" b="1" i="0" u="none" strike="noStrike" cap="none">
              <a:solidFill>
                <a:srgbClr val="3F5378"/>
              </a:solidFill>
              <a:latin typeface="Roboto Condensed"/>
              <a:ea typeface="Roboto Condensed"/>
              <a:cs typeface="Roboto Condensed"/>
              <a:sym typeface="Roboto Condensed"/>
            </a:endParaRPr>
          </a:p>
        </p:txBody>
      </p:sp>
      <p:sp>
        <p:nvSpPr>
          <p:cNvPr id="245" name="Google Shape;245;p1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1940</Words>
  <Application>Microsoft Macintosh PowerPoint</Application>
  <PresentationFormat>On-screen Show (16:9)</PresentationFormat>
  <Paragraphs>419</Paragraphs>
  <Slides>61</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Arvo</vt:lpstr>
      <vt:lpstr>Roboto Condensed</vt:lpstr>
      <vt:lpstr>Arial</vt:lpstr>
      <vt:lpstr>Roboto Condensed Light</vt:lpstr>
      <vt:lpstr>Salerio template</vt:lpstr>
      <vt:lpstr>QF603 Project  Presentation</vt:lpstr>
      <vt:lpstr>Forecast   Singapore’s GDP  By Industry Sectors</vt:lpstr>
      <vt:lpstr>Why  this topic?</vt:lpstr>
      <vt:lpstr>PowerPoint Presentation</vt:lpstr>
      <vt:lpstr>How should the government help to recover the economy?</vt:lpstr>
      <vt:lpstr>OUR PROJECT PROCESS</vt:lpstr>
      <vt:lpstr>DATA SOURCE</vt:lpstr>
      <vt:lpstr>RANK &amp; EXTRACT TOP 4 INDUSTRIES</vt:lpstr>
      <vt:lpstr>What Models  to use?</vt:lpstr>
      <vt:lpstr>TIME SERIES MODELS</vt:lpstr>
      <vt:lpstr>Now, Let’s get        into details... </vt:lpstr>
      <vt:lpstr>VAR MODEL</vt:lpstr>
      <vt:lpstr>INTRODUCTION OF VAR MODEL</vt:lpstr>
      <vt:lpstr>REQUIREMENT OF VAR MODEL</vt:lpstr>
      <vt:lpstr>What are the  procedures  to build VAR model  in Python?</vt:lpstr>
      <vt:lpstr>PROCEDURES OF VAR MODEL</vt:lpstr>
      <vt:lpstr>How do we    perform our     analysis?</vt:lpstr>
      <vt:lpstr>DATA PROCESSING</vt:lpstr>
      <vt:lpstr>DATA PROCESSING: LOGARITHMIZATION</vt:lpstr>
      <vt:lpstr>DATA PROCESSING: DECOMPOSITION OF TREND</vt:lpstr>
      <vt:lpstr>DATA PROCESSING: DECOMPOSITION OF TREND</vt:lpstr>
      <vt:lpstr>DATA PROCESSING: ADF STATIONARITY TEST</vt:lpstr>
      <vt:lpstr>DATA PROCESSING: ADF STATIONARITY TEST</vt:lpstr>
      <vt:lpstr>DATA PROCESSING: ADF STATIONARITY TEST</vt:lpstr>
      <vt:lpstr>DATA PROCESSING: GRANGER CAUSALITY TEST</vt:lpstr>
      <vt:lpstr>DATA PROCESSING: GRANGER CAUSALITY TEST</vt:lpstr>
      <vt:lpstr>GRANGER CAUSALITY TEST</vt:lpstr>
      <vt:lpstr>GRANGER CAUSALITY TEST</vt:lpstr>
      <vt:lpstr>DATA PROCESSING: GRANGER CAUSALITY TEST</vt:lpstr>
      <vt:lpstr>DATA PROCESSING: JOHANSEN TEST:</vt:lpstr>
      <vt:lpstr>DATA PROCESSING: JOHANSEN TEST:</vt:lpstr>
      <vt:lpstr>How to  select the    order for VAR?</vt:lpstr>
      <vt:lpstr>VAR MODEL: BUSINESS SERVICE SECTOR</vt:lpstr>
      <vt:lpstr>VAR MODEL: BUSINESS SERVICE SECTOR</vt:lpstr>
      <vt:lpstr>VAR MODEL: BUSINESS SERVICE SECTOR</vt:lpstr>
      <vt:lpstr>VAR MODEL: BUSINESS SERVICE SECTOR</vt:lpstr>
      <vt:lpstr>VAR MODEL: BUSINESS SERVICE SECTOR</vt:lpstr>
      <vt:lpstr>VAR MODEL: BUSINESS SERVICE SECTOR</vt:lpstr>
      <vt:lpstr>VAR MODEL: BUSINESS SERVICE SECTOR</vt:lpstr>
      <vt:lpstr>VAR MODEL: MANUFACTURER SECTOR</vt:lpstr>
      <vt:lpstr>VAR MODEL: MANUFACTURER SECTOR</vt:lpstr>
      <vt:lpstr>VAR MODEL: WHOLESALE AND RETAIL TRADE SECTOR</vt:lpstr>
      <vt:lpstr>VAR MODEL: WHOLESALE AND RETAIL TRADE SECTOR</vt:lpstr>
      <vt:lpstr>VAR MODEL: FINANCE &amp; INSURANCE SECTOR</vt:lpstr>
      <vt:lpstr>ARIMA MODEL</vt:lpstr>
      <vt:lpstr>How to  select the    order for ARIMA?</vt:lpstr>
      <vt:lpstr>ARIMA MODEL: FINANCE AND INSURANCE SECTOR</vt:lpstr>
      <vt:lpstr>ARIMA MODEL: FINANCE AND INSURANCE SECTOR</vt:lpstr>
      <vt:lpstr>ARIMA MODEL: FINANCE AND INSURANCE SECTOR</vt:lpstr>
      <vt:lpstr>ARIMA MODEL: FINANCE AND INSURANCE SECTOR</vt:lpstr>
      <vt:lpstr>ARIMA MODEL: FINANCE AND INSURANCE SECTOR</vt:lpstr>
      <vt:lpstr>ARIMA MODEL: FINANCE AND INSURANCE SECTOR</vt:lpstr>
      <vt:lpstr>ARIMA MODEL: FINANCE AND INSURANCE SECTOR</vt:lpstr>
      <vt:lpstr>Comparison Of  two Models’ results</vt:lpstr>
      <vt:lpstr>Prediction VS Acrual Extropolated Sector GDP</vt:lpstr>
      <vt:lpstr>PREDICTION vs ACTUAL</vt:lpstr>
      <vt:lpstr>How the Government  helps to recover Singapore’s economy  from COVID-19? </vt:lpstr>
      <vt:lpstr>HELP FROM THE SG GOVERNMENT</vt:lpstr>
      <vt:lpstr>OUR RECOMMENDATION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QF603 Project  Presentation</dc:title>
  <cp:lastModifiedBy>K21138</cp:lastModifiedBy>
  <cp:revision>2</cp:revision>
  <dcterms:modified xsi:type="dcterms:W3CDTF">2020-11-20T09:02:16Z</dcterms:modified>
</cp:coreProperties>
</file>